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56" r:id="rId2"/>
    <p:sldId id="257" r:id="rId3"/>
  </p:sldIdLst>
  <p:sldSz cx="38409563" cy="38409563"/>
  <p:notesSz cx="6858000" cy="9144000"/>
  <p:defaultTextStyle>
    <a:defPPr>
      <a:defRPr lang="en-US"/>
    </a:defPPr>
    <a:lvl1pPr marL="0" algn="l" defTabSz="4389577" rtl="0" eaLnBrk="1" latinLnBrk="0" hangingPunct="1">
      <a:defRPr sz="8600" kern="1200">
        <a:solidFill>
          <a:schemeClr val="tx1"/>
        </a:solidFill>
        <a:latin typeface="+mn-lt"/>
        <a:ea typeface="+mn-ea"/>
        <a:cs typeface="+mn-cs"/>
      </a:defRPr>
    </a:lvl1pPr>
    <a:lvl2pPr marL="2194789" algn="l" defTabSz="4389577" rtl="0" eaLnBrk="1" latinLnBrk="0" hangingPunct="1">
      <a:defRPr sz="8600" kern="1200">
        <a:solidFill>
          <a:schemeClr val="tx1"/>
        </a:solidFill>
        <a:latin typeface="+mn-lt"/>
        <a:ea typeface="+mn-ea"/>
        <a:cs typeface="+mn-cs"/>
      </a:defRPr>
    </a:lvl2pPr>
    <a:lvl3pPr marL="4389577" algn="l" defTabSz="4389577" rtl="0" eaLnBrk="1" latinLnBrk="0" hangingPunct="1">
      <a:defRPr sz="8600" kern="1200">
        <a:solidFill>
          <a:schemeClr val="tx1"/>
        </a:solidFill>
        <a:latin typeface="+mn-lt"/>
        <a:ea typeface="+mn-ea"/>
        <a:cs typeface="+mn-cs"/>
      </a:defRPr>
    </a:lvl3pPr>
    <a:lvl4pPr marL="6584366" algn="l" defTabSz="4389577" rtl="0" eaLnBrk="1" latinLnBrk="0" hangingPunct="1">
      <a:defRPr sz="8600" kern="1200">
        <a:solidFill>
          <a:schemeClr val="tx1"/>
        </a:solidFill>
        <a:latin typeface="+mn-lt"/>
        <a:ea typeface="+mn-ea"/>
        <a:cs typeface="+mn-cs"/>
      </a:defRPr>
    </a:lvl4pPr>
    <a:lvl5pPr marL="8779154" algn="l" defTabSz="4389577" rtl="0" eaLnBrk="1" latinLnBrk="0" hangingPunct="1">
      <a:defRPr sz="8600" kern="1200">
        <a:solidFill>
          <a:schemeClr val="tx1"/>
        </a:solidFill>
        <a:latin typeface="+mn-lt"/>
        <a:ea typeface="+mn-ea"/>
        <a:cs typeface="+mn-cs"/>
      </a:defRPr>
    </a:lvl5pPr>
    <a:lvl6pPr marL="10973943" algn="l" defTabSz="4389577" rtl="0" eaLnBrk="1" latinLnBrk="0" hangingPunct="1">
      <a:defRPr sz="8600" kern="1200">
        <a:solidFill>
          <a:schemeClr val="tx1"/>
        </a:solidFill>
        <a:latin typeface="+mn-lt"/>
        <a:ea typeface="+mn-ea"/>
        <a:cs typeface="+mn-cs"/>
      </a:defRPr>
    </a:lvl6pPr>
    <a:lvl7pPr marL="13168732" algn="l" defTabSz="4389577" rtl="0" eaLnBrk="1" latinLnBrk="0" hangingPunct="1">
      <a:defRPr sz="8600" kern="1200">
        <a:solidFill>
          <a:schemeClr val="tx1"/>
        </a:solidFill>
        <a:latin typeface="+mn-lt"/>
        <a:ea typeface="+mn-ea"/>
        <a:cs typeface="+mn-cs"/>
      </a:defRPr>
    </a:lvl7pPr>
    <a:lvl8pPr marL="15363520" algn="l" defTabSz="4389577" rtl="0" eaLnBrk="1" latinLnBrk="0" hangingPunct="1">
      <a:defRPr sz="8600" kern="1200">
        <a:solidFill>
          <a:schemeClr val="tx1"/>
        </a:solidFill>
        <a:latin typeface="+mn-lt"/>
        <a:ea typeface="+mn-ea"/>
        <a:cs typeface="+mn-cs"/>
      </a:defRPr>
    </a:lvl8pPr>
    <a:lvl9pPr marL="17558309" algn="l" defTabSz="4389577"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8">
          <p15:clr>
            <a:srgbClr val="A4A3A4"/>
          </p15:clr>
        </p15:guide>
        <p15:guide id="2" pos="120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859C"/>
    <a:srgbClr val="942093"/>
    <a:srgbClr val="00FB92"/>
    <a:srgbClr val="FF40FF"/>
    <a:srgbClr val="C9C400"/>
    <a:srgbClr val="FFC00D"/>
    <a:srgbClr val="CC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187" autoAdjust="0"/>
    <p:restoredTop sz="87920" autoAdjust="0"/>
  </p:normalViewPr>
  <p:slideViewPr>
    <p:cSldViewPr>
      <p:cViewPr>
        <p:scale>
          <a:sx n="17" d="100"/>
          <a:sy n="17" d="100"/>
        </p:scale>
        <p:origin x="3120" y="280"/>
      </p:cViewPr>
      <p:guideLst>
        <p:guide orient="horz" pos="12098"/>
        <p:guide pos="12098"/>
      </p:guideLst>
    </p:cSldViewPr>
  </p:slideViewPr>
  <p:notesTextViewPr>
    <p:cViewPr>
      <p:scale>
        <a:sx n="20" d="100"/>
        <a:sy n="2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notesMaster" Target="notesMasters/notesMaster1.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9" Type="http://schemas.microsoft.com/office/2015/10/relationships/revisionInfo" Target="revisionInfo.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10.jpeg>
</file>

<file path=ppt/media/image12.png>
</file>

<file path=ppt/media/image14.png>
</file>

<file path=ppt/media/image15.png>
</file>

<file path=ppt/media/image16.png>
</file>

<file path=ppt/media/image18.png>
</file>

<file path=ppt/media/image2.png>
</file>

<file path=ppt/media/image3.tiff>
</file>

<file path=ppt/media/image5.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23F78C-310D-6748-86DC-48B256DD9D07}" type="datetimeFigureOut">
              <a:rPr lang="en-US" smtClean="0"/>
              <a:t>11/30/17</a:t>
            </a:fld>
            <a:endParaRPr lang="en-US"/>
          </a:p>
        </p:txBody>
      </p:sp>
      <p:sp>
        <p:nvSpPr>
          <p:cNvPr id="4" name="Slide Image Placeholder 3"/>
          <p:cNvSpPr>
            <a:spLocks noGrp="1" noRot="1" noChangeAspect="1"/>
          </p:cNvSpPr>
          <p:nvPr>
            <p:ph type="sldImg" idx="2"/>
          </p:nvPr>
        </p:nvSpPr>
        <p:spPr>
          <a:xfrm>
            <a:off x="1885950" y="1143000"/>
            <a:ext cx="3086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22510B-A8EC-B14D-8102-AEF60AD9B980}" type="slidenum">
              <a:rPr lang="en-US" smtClean="0"/>
              <a:t>‹#›</a:t>
            </a:fld>
            <a:endParaRPr lang="en-US"/>
          </a:p>
        </p:txBody>
      </p:sp>
    </p:spTree>
    <p:extLst>
      <p:ext uri="{BB962C8B-B14F-4D97-AF65-F5344CB8AC3E}">
        <p14:creationId xmlns:p14="http://schemas.microsoft.com/office/powerpoint/2010/main" val="1215872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2400" dirty="0" smtClean="0"/>
              <a:t>Since we’re submitting the needs analysis to otology</a:t>
            </a:r>
            <a:r>
              <a:rPr lang="en-US" sz="2400" baseline="0" dirty="0" smtClean="0"/>
              <a:t> and </a:t>
            </a:r>
            <a:r>
              <a:rPr lang="en-US" sz="2400" baseline="0" dirty="0" err="1" smtClean="0"/>
              <a:t>neurotology</a:t>
            </a:r>
            <a:r>
              <a:rPr lang="en-US" sz="2400" baseline="0" dirty="0" smtClean="0"/>
              <a:t>, how much of the results should we present here? </a:t>
            </a:r>
            <a:r>
              <a:rPr lang="en-US" sz="2400" baseline="0" dirty="0" err="1" smtClean="0"/>
              <a:t>Sentac</a:t>
            </a:r>
            <a:r>
              <a:rPr lang="en-US" sz="2400" baseline="0" dirty="0" smtClean="0"/>
              <a:t> won’t publish the poster, so this stuff won’t be published, which is what I’ve agreed upon in the submission</a:t>
            </a:r>
          </a:p>
          <a:p>
            <a:pPr marL="171450" indent="-171450">
              <a:buFontTx/>
              <a:buChar char="-"/>
            </a:pPr>
            <a:endParaRPr lang="en-US" sz="2400" baseline="0" dirty="0" smtClean="0"/>
          </a:p>
          <a:p>
            <a:pPr marL="171450" indent="-171450">
              <a:buFontTx/>
              <a:buChar char="-"/>
            </a:pPr>
            <a:r>
              <a:rPr lang="en-US" sz="2400" baseline="0" dirty="0" smtClean="0"/>
              <a:t>Label ear canal and instrument for </a:t>
            </a:r>
            <a:r>
              <a:rPr lang="en-US" sz="2400" baseline="0" dirty="0" err="1" smtClean="0"/>
              <a:t>reacing</a:t>
            </a:r>
            <a:r>
              <a:rPr lang="en-US" sz="2400" baseline="0" dirty="0" smtClean="0"/>
              <a:t> problem</a:t>
            </a:r>
          </a:p>
          <a:p>
            <a:pPr marL="171450" indent="-171450">
              <a:buFontTx/>
              <a:buChar char="-"/>
            </a:pPr>
            <a:r>
              <a:rPr lang="en-US" sz="2400" baseline="0" dirty="0" smtClean="0"/>
              <a:t>Bring along an instrument</a:t>
            </a:r>
            <a:endParaRPr lang="en-US" sz="2400" dirty="0"/>
          </a:p>
        </p:txBody>
      </p:sp>
      <p:sp>
        <p:nvSpPr>
          <p:cNvPr id="4" name="Slide Number Placeholder 3"/>
          <p:cNvSpPr>
            <a:spLocks noGrp="1"/>
          </p:cNvSpPr>
          <p:nvPr>
            <p:ph type="sldNum" sz="quarter" idx="10"/>
          </p:nvPr>
        </p:nvSpPr>
        <p:spPr/>
        <p:txBody>
          <a:bodyPr/>
          <a:lstStyle/>
          <a:p>
            <a:fld id="{8F22510B-A8EC-B14D-8102-AEF60AD9B980}" type="slidenum">
              <a:rPr lang="en-US" smtClean="0"/>
              <a:t>1</a:t>
            </a:fld>
            <a:endParaRPr lang="en-US"/>
          </a:p>
        </p:txBody>
      </p:sp>
    </p:spTree>
    <p:extLst>
      <p:ext uri="{BB962C8B-B14F-4D97-AF65-F5344CB8AC3E}">
        <p14:creationId xmlns:p14="http://schemas.microsoft.com/office/powerpoint/2010/main" val="1857096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22510B-A8EC-B14D-8102-AEF60AD9B980}" type="slidenum">
              <a:rPr lang="en-US" smtClean="0"/>
              <a:t>2</a:t>
            </a:fld>
            <a:endParaRPr lang="en-US"/>
          </a:p>
        </p:txBody>
      </p:sp>
    </p:spTree>
    <p:extLst>
      <p:ext uri="{BB962C8B-B14F-4D97-AF65-F5344CB8AC3E}">
        <p14:creationId xmlns:p14="http://schemas.microsoft.com/office/powerpoint/2010/main" val="6404890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717" y="11931862"/>
            <a:ext cx="32648129" cy="8233161"/>
          </a:xfrm>
        </p:spPr>
        <p:txBody>
          <a:bodyPr/>
          <a:lstStyle/>
          <a:p>
            <a:r>
              <a:rPr lang="en-US"/>
              <a:t>Click to edit Master title style</a:t>
            </a:r>
            <a:endParaRPr lang="en-CA"/>
          </a:p>
        </p:txBody>
      </p:sp>
      <p:sp>
        <p:nvSpPr>
          <p:cNvPr id="3" name="Subtitle 2"/>
          <p:cNvSpPr>
            <a:spLocks noGrp="1"/>
          </p:cNvSpPr>
          <p:nvPr>
            <p:ph type="subTitle" idx="1"/>
          </p:nvPr>
        </p:nvSpPr>
        <p:spPr>
          <a:xfrm>
            <a:off x="5761435" y="21765419"/>
            <a:ext cx="26886694" cy="9815777"/>
          </a:xfrm>
        </p:spPr>
        <p:txBody>
          <a:bodyPr/>
          <a:lstStyle>
            <a:lvl1pPr marL="0" indent="0" algn="ctr">
              <a:buNone/>
              <a:defRPr>
                <a:solidFill>
                  <a:schemeClr val="tx1">
                    <a:tint val="75000"/>
                  </a:schemeClr>
                </a:solidFill>
              </a:defRPr>
            </a:lvl1pPr>
            <a:lvl2pPr marL="2194789" indent="0" algn="ctr">
              <a:buNone/>
              <a:defRPr>
                <a:solidFill>
                  <a:schemeClr val="tx1">
                    <a:tint val="75000"/>
                  </a:schemeClr>
                </a:solidFill>
              </a:defRPr>
            </a:lvl2pPr>
            <a:lvl3pPr marL="4389577" indent="0" algn="ctr">
              <a:buNone/>
              <a:defRPr>
                <a:solidFill>
                  <a:schemeClr val="tx1">
                    <a:tint val="75000"/>
                  </a:schemeClr>
                </a:solidFill>
              </a:defRPr>
            </a:lvl3pPr>
            <a:lvl4pPr marL="6584366" indent="0" algn="ctr">
              <a:buNone/>
              <a:defRPr>
                <a:solidFill>
                  <a:schemeClr val="tx1">
                    <a:tint val="75000"/>
                  </a:schemeClr>
                </a:solidFill>
              </a:defRPr>
            </a:lvl4pPr>
            <a:lvl5pPr marL="8779154" indent="0" algn="ctr">
              <a:buNone/>
              <a:defRPr>
                <a:solidFill>
                  <a:schemeClr val="tx1">
                    <a:tint val="75000"/>
                  </a:schemeClr>
                </a:solidFill>
              </a:defRPr>
            </a:lvl5pPr>
            <a:lvl6pPr marL="10973943" indent="0" algn="ctr">
              <a:buNone/>
              <a:defRPr>
                <a:solidFill>
                  <a:schemeClr val="tx1">
                    <a:tint val="75000"/>
                  </a:schemeClr>
                </a:solidFill>
              </a:defRPr>
            </a:lvl6pPr>
            <a:lvl7pPr marL="13168732" indent="0" algn="ctr">
              <a:buNone/>
              <a:defRPr>
                <a:solidFill>
                  <a:schemeClr val="tx1">
                    <a:tint val="75000"/>
                  </a:schemeClr>
                </a:solidFill>
              </a:defRPr>
            </a:lvl7pPr>
            <a:lvl8pPr marL="15363520" indent="0" algn="ctr">
              <a:buNone/>
              <a:defRPr>
                <a:solidFill>
                  <a:schemeClr val="tx1">
                    <a:tint val="75000"/>
                  </a:schemeClr>
                </a:solidFill>
              </a:defRPr>
            </a:lvl8pPr>
            <a:lvl9pPr marL="17558309" indent="0" algn="ctr">
              <a:buNone/>
              <a:defRPr>
                <a:solidFill>
                  <a:schemeClr val="tx1">
                    <a:tint val="75000"/>
                  </a:schemeClr>
                </a:solidFill>
              </a:defRPr>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404889C9-C453-430C-992F-07334A5422D2}" type="datetimeFigureOut">
              <a:rPr lang="en-CA" smtClean="0"/>
              <a:t>2017-11-30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2424473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404889C9-C453-430C-992F-07334A5422D2}" type="datetimeFigureOut">
              <a:rPr lang="en-CA" smtClean="0"/>
              <a:t>2017-11-30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207448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846933" y="1538166"/>
            <a:ext cx="8642152" cy="32772604"/>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1920478" y="1538166"/>
            <a:ext cx="25286296" cy="3277260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404889C9-C453-430C-992F-07334A5422D2}" type="datetimeFigureOut">
              <a:rPr lang="en-CA" smtClean="0"/>
              <a:t>2017-11-30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3734916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404889C9-C453-430C-992F-07334A5422D2}" type="datetimeFigureOut">
              <a:rPr lang="en-CA" smtClean="0"/>
              <a:t>2017-11-30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7751724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4091" y="24681703"/>
            <a:ext cx="32648129" cy="7628566"/>
          </a:xfrm>
        </p:spPr>
        <p:txBody>
          <a:bodyPr anchor="t"/>
          <a:lstStyle>
            <a:lvl1pPr algn="l">
              <a:defRPr sz="19200" b="1" cap="all"/>
            </a:lvl1pPr>
          </a:lstStyle>
          <a:p>
            <a:r>
              <a:rPr lang="en-US"/>
              <a:t>Click to edit Master title style</a:t>
            </a:r>
            <a:endParaRPr lang="en-CA"/>
          </a:p>
        </p:txBody>
      </p:sp>
      <p:sp>
        <p:nvSpPr>
          <p:cNvPr id="3" name="Text Placeholder 2"/>
          <p:cNvSpPr>
            <a:spLocks noGrp="1"/>
          </p:cNvSpPr>
          <p:nvPr>
            <p:ph type="body" idx="1"/>
          </p:nvPr>
        </p:nvSpPr>
        <p:spPr>
          <a:xfrm>
            <a:off x="3034091" y="16279614"/>
            <a:ext cx="32648129" cy="8402089"/>
          </a:xfrm>
        </p:spPr>
        <p:txBody>
          <a:bodyPr anchor="b"/>
          <a:lstStyle>
            <a:lvl1pPr marL="0" indent="0">
              <a:buNone/>
              <a:defRPr sz="9600">
                <a:solidFill>
                  <a:schemeClr val="tx1">
                    <a:tint val="75000"/>
                  </a:schemeClr>
                </a:solidFill>
              </a:defRPr>
            </a:lvl1pPr>
            <a:lvl2pPr marL="2194789" indent="0">
              <a:buNone/>
              <a:defRPr sz="8600">
                <a:solidFill>
                  <a:schemeClr val="tx1">
                    <a:tint val="75000"/>
                  </a:schemeClr>
                </a:solidFill>
              </a:defRPr>
            </a:lvl2pPr>
            <a:lvl3pPr marL="4389577" indent="0">
              <a:buNone/>
              <a:defRPr sz="7700">
                <a:solidFill>
                  <a:schemeClr val="tx1">
                    <a:tint val="75000"/>
                  </a:schemeClr>
                </a:solidFill>
              </a:defRPr>
            </a:lvl3pPr>
            <a:lvl4pPr marL="6584366" indent="0">
              <a:buNone/>
              <a:defRPr sz="6700">
                <a:solidFill>
                  <a:schemeClr val="tx1">
                    <a:tint val="75000"/>
                  </a:schemeClr>
                </a:solidFill>
              </a:defRPr>
            </a:lvl4pPr>
            <a:lvl5pPr marL="8779154" indent="0">
              <a:buNone/>
              <a:defRPr sz="6700">
                <a:solidFill>
                  <a:schemeClr val="tx1">
                    <a:tint val="75000"/>
                  </a:schemeClr>
                </a:solidFill>
              </a:defRPr>
            </a:lvl5pPr>
            <a:lvl6pPr marL="10973943" indent="0">
              <a:buNone/>
              <a:defRPr sz="6700">
                <a:solidFill>
                  <a:schemeClr val="tx1">
                    <a:tint val="75000"/>
                  </a:schemeClr>
                </a:solidFill>
              </a:defRPr>
            </a:lvl6pPr>
            <a:lvl7pPr marL="13168732" indent="0">
              <a:buNone/>
              <a:defRPr sz="6700">
                <a:solidFill>
                  <a:schemeClr val="tx1">
                    <a:tint val="75000"/>
                  </a:schemeClr>
                </a:solidFill>
              </a:defRPr>
            </a:lvl7pPr>
            <a:lvl8pPr marL="15363520" indent="0">
              <a:buNone/>
              <a:defRPr sz="6700">
                <a:solidFill>
                  <a:schemeClr val="tx1">
                    <a:tint val="75000"/>
                  </a:schemeClr>
                </a:solidFill>
              </a:defRPr>
            </a:lvl8pPr>
            <a:lvl9pPr marL="17558309"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4889C9-C453-430C-992F-07334A5422D2}" type="datetimeFigureOut">
              <a:rPr lang="en-CA" smtClean="0"/>
              <a:t>2017-11-30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3591393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1920478" y="8962234"/>
            <a:ext cx="16964224" cy="25348536"/>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19524861" y="8962234"/>
            <a:ext cx="16964224" cy="25348536"/>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404889C9-C453-430C-992F-07334A5422D2}" type="datetimeFigureOut">
              <a:rPr lang="en-CA" smtClean="0"/>
              <a:t>2017-11-30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1200280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CA"/>
          </a:p>
        </p:txBody>
      </p:sp>
      <p:sp>
        <p:nvSpPr>
          <p:cNvPr id="3" name="Text Placeholder 2"/>
          <p:cNvSpPr>
            <a:spLocks noGrp="1"/>
          </p:cNvSpPr>
          <p:nvPr>
            <p:ph type="body" idx="1"/>
          </p:nvPr>
        </p:nvSpPr>
        <p:spPr>
          <a:xfrm>
            <a:off x="1920478" y="8597699"/>
            <a:ext cx="16970894" cy="3583112"/>
          </a:xfrm>
        </p:spPr>
        <p:txBody>
          <a:bodyPr anchor="b"/>
          <a:lstStyle>
            <a:lvl1pPr marL="0" indent="0">
              <a:buNone/>
              <a:defRPr sz="11500" b="1"/>
            </a:lvl1pPr>
            <a:lvl2pPr marL="2194789" indent="0">
              <a:buNone/>
              <a:defRPr sz="9600" b="1"/>
            </a:lvl2pPr>
            <a:lvl3pPr marL="4389577" indent="0">
              <a:buNone/>
              <a:defRPr sz="8600" b="1"/>
            </a:lvl3pPr>
            <a:lvl4pPr marL="6584366" indent="0">
              <a:buNone/>
              <a:defRPr sz="7700" b="1"/>
            </a:lvl4pPr>
            <a:lvl5pPr marL="8779154" indent="0">
              <a:buNone/>
              <a:defRPr sz="7700" b="1"/>
            </a:lvl5pPr>
            <a:lvl6pPr marL="10973943" indent="0">
              <a:buNone/>
              <a:defRPr sz="7700" b="1"/>
            </a:lvl6pPr>
            <a:lvl7pPr marL="13168732" indent="0">
              <a:buNone/>
              <a:defRPr sz="7700" b="1"/>
            </a:lvl7pPr>
            <a:lvl8pPr marL="15363520" indent="0">
              <a:buNone/>
              <a:defRPr sz="7700" b="1"/>
            </a:lvl8pPr>
            <a:lvl9pPr marL="17558309" indent="0">
              <a:buNone/>
              <a:defRPr sz="7700" b="1"/>
            </a:lvl9pPr>
          </a:lstStyle>
          <a:p>
            <a:pPr lvl="0"/>
            <a:r>
              <a:rPr lang="en-US"/>
              <a:t>Click to edit Master text styles</a:t>
            </a:r>
          </a:p>
        </p:txBody>
      </p:sp>
      <p:sp>
        <p:nvSpPr>
          <p:cNvPr id="4" name="Content Placeholder 3"/>
          <p:cNvSpPr>
            <a:spLocks noGrp="1"/>
          </p:cNvSpPr>
          <p:nvPr>
            <p:ph sz="half" idx="2"/>
          </p:nvPr>
        </p:nvSpPr>
        <p:spPr>
          <a:xfrm>
            <a:off x="1920478" y="12180811"/>
            <a:ext cx="16970894" cy="22129957"/>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19511527" y="8597699"/>
            <a:ext cx="16977560" cy="3583112"/>
          </a:xfrm>
        </p:spPr>
        <p:txBody>
          <a:bodyPr anchor="b"/>
          <a:lstStyle>
            <a:lvl1pPr marL="0" indent="0">
              <a:buNone/>
              <a:defRPr sz="11500" b="1"/>
            </a:lvl1pPr>
            <a:lvl2pPr marL="2194789" indent="0">
              <a:buNone/>
              <a:defRPr sz="9600" b="1"/>
            </a:lvl2pPr>
            <a:lvl3pPr marL="4389577" indent="0">
              <a:buNone/>
              <a:defRPr sz="8600" b="1"/>
            </a:lvl3pPr>
            <a:lvl4pPr marL="6584366" indent="0">
              <a:buNone/>
              <a:defRPr sz="7700" b="1"/>
            </a:lvl4pPr>
            <a:lvl5pPr marL="8779154" indent="0">
              <a:buNone/>
              <a:defRPr sz="7700" b="1"/>
            </a:lvl5pPr>
            <a:lvl6pPr marL="10973943" indent="0">
              <a:buNone/>
              <a:defRPr sz="7700" b="1"/>
            </a:lvl6pPr>
            <a:lvl7pPr marL="13168732" indent="0">
              <a:buNone/>
              <a:defRPr sz="7700" b="1"/>
            </a:lvl7pPr>
            <a:lvl8pPr marL="15363520" indent="0">
              <a:buNone/>
              <a:defRPr sz="7700" b="1"/>
            </a:lvl8pPr>
            <a:lvl9pPr marL="17558309" indent="0">
              <a:buNone/>
              <a:defRPr sz="7700" b="1"/>
            </a:lvl9pPr>
          </a:lstStyle>
          <a:p>
            <a:pPr lvl="0"/>
            <a:r>
              <a:rPr lang="en-US"/>
              <a:t>Click to edit Master text styles</a:t>
            </a:r>
          </a:p>
        </p:txBody>
      </p:sp>
      <p:sp>
        <p:nvSpPr>
          <p:cNvPr id="6" name="Content Placeholder 5"/>
          <p:cNvSpPr>
            <a:spLocks noGrp="1"/>
          </p:cNvSpPr>
          <p:nvPr>
            <p:ph sz="quarter" idx="4"/>
          </p:nvPr>
        </p:nvSpPr>
        <p:spPr>
          <a:xfrm>
            <a:off x="19511527" y="12180811"/>
            <a:ext cx="16977560" cy="22129957"/>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404889C9-C453-430C-992F-07334A5422D2}" type="datetimeFigureOut">
              <a:rPr lang="en-CA" smtClean="0"/>
              <a:t>2017-11-30</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1013461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404889C9-C453-430C-992F-07334A5422D2}" type="datetimeFigureOut">
              <a:rPr lang="en-CA" smtClean="0"/>
              <a:t>2017-11-30</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19156021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4889C9-C453-430C-992F-07334A5422D2}" type="datetimeFigureOut">
              <a:rPr lang="en-CA" smtClean="0"/>
              <a:t>2017-11-30</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400354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480" y="1529270"/>
            <a:ext cx="12636482" cy="6508287"/>
          </a:xfrm>
        </p:spPr>
        <p:txBody>
          <a:bodyPr anchor="b"/>
          <a:lstStyle>
            <a:lvl1pPr algn="l">
              <a:defRPr sz="9600" b="1"/>
            </a:lvl1pPr>
          </a:lstStyle>
          <a:p>
            <a:r>
              <a:rPr lang="en-US"/>
              <a:t>Click to edit Master title style</a:t>
            </a:r>
            <a:endParaRPr lang="en-CA"/>
          </a:p>
        </p:txBody>
      </p:sp>
      <p:sp>
        <p:nvSpPr>
          <p:cNvPr id="3" name="Content Placeholder 2"/>
          <p:cNvSpPr>
            <a:spLocks noGrp="1"/>
          </p:cNvSpPr>
          <p:nvPr>
            <p:ph idx="1"/>
          </p:nvPr>
        </p:nvSpPr>
        <p:spPr>
          <a:xfrm>
            <a:off x="15017072" y="1529272"/>
            <a:ext cx="21472013" cy="32781498"/>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1920480" y="8037559"/>
            <a:ext cx="12636482" cy="26273211"/>
          </a:xfrm>
        </p:spPr>
        <p:txBody>
          <a:bodyPr/>
          <a:lstStyle>
            <a:lvl1pPr marL="0" indent="0">
              <a:buNone/>
              <a:defRPr sz="6700"/>
            </a:lvl1pPr>
            <a:lvl2pPr marL="2194789" indent="0">
              <a:buNone/>
              <a:defRPr sz="5800"/>
            </a:lvl2pPr>
            <a:lvl3pPr marL="4389577" indent="0">
              <a:buNone/>
              <a:defRPr sz="4800"/>
            </a:lvl3pPr>
            <a:lvl4pPr marL="6584366" indent="0">
              <a:buNone/>
              <a:defRPr sz="4300"/>
            </a:lvl4pPr>
            <a:lvl5pPr marL="8779154" indent="0">
              <a:buNone/>
              <a:defRPr sz="4300"/>
            </a:lvl5pPr>
            <a:lvl6pPr marL="10973943" indent="0">
              <a:buNone/>
              <a:defRPr sz="4300"/>
            </a:lvl6pPr>
            <a:lvl7pPr marL="13168732" indent="0">
              <a:buNone/>
              <a:defRPr sz="4300"/>
            </a:lvl7pPr>
            <a:lvl8pPr marL="15363520" indent="0">
              <a:buNone/>
              <a:defRPr sz="4300"/>
            </a:lvl8pPr>
            <a:lvl9pPr marL="17558309"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404889C9-C453-430C-992F-07334A5422D2}" type="datetimeFigureOut">
              <a:rPr lang="en-CA" smtClean="0"/>
              <a:t>2017-11-30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1385876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8543" y="26886694"/>
            <a:ext cx="23045738" cy="3174126"/>
          </a:xfrm>
        </p:spPr>
        <p:txBody>
          <a:bodyPr anchor="b"/>
          <a:lstStyle>
            <a:lvl1pPr algn="l">
              <a:defRPr sz="9600" b="1"/>
            </a:lvl1pPr>
          </a:lstStyle>
          <a:p>
            <a:r>
              <a:rPr lang="en-US"/>
              <a:t>Click to edit Master title style</a:t>
            </a:r>
            <a:endParaRPr lang="en-CA"/>
          </a:p>
        </p:txBody>
      </p:sp>
      <p:sp>
        <p:nvSpPr>
          <p:cNvPr id="3" name="Picture Placeholder 2"/>
          <p:cNvSpPr>
            <a:spLocks noGrp="1"/>
          </p:cNvSpPr>
          <p:nvPr>
            <p:ph type="pic" idx="1"/>
          </p:nvPr>
        </p:nvSpPr>
        <p:spPr>
          <a:xfrm>
            <a:off x="7528543" y="3431965"/>
            <a:ext cx="23045738" cy="23045738"/>
          </a:xfrm>
        </p:spPr>
        <p:txBody>
          <a:bodyPr/>
          <a:lstStyle>
            <a:lvl1pPr marL="0" indent="0">
              <a:buNone/>
              <a:defRPr sz="15400"/>
            </a:lvl1pPr>
            <a:lvl2pPr marL="2194789" indent="0">
              <a:buNone/>
              <a:defRPr sz="13400"/>
            </a:lvl2pPr>
            <a:lvl3pPr marL="4389577" indent="0">
              <a:buNone/>
              <a:defRPr sz="11500"/>
            </a:lvl3pPr>
            <a:lvl4pPr marL="6584366" indent="0">
              <a:buNone/>
              <a:defRPr sz="9600"/>
            </a:lvl4pPr>
            <a:lvl5pPr marL="8779154" indent="0">
              <a:buNone/>
              <a:defRPr sz="9600"/>
            </a:lvl5pPr>
            <a:lvl6pPr marL="10973943" indent="0">
              <a:buNone/>
              <a:defRPr sz="9600"/>
            </a:lvl6pPr>
            <a:lvl7pPr marL="13168732" indent="0">
              <a:buNone/>
              <a:defRPr sz="9600"/>
            </a:lvl7pPr>
            <a:lvl8pPr marL="15363520" indent="0">
              <a:buNone/>
              <a:defRPr sz="9600"/>
            </a:lvl8pPr>
            <a:lvl9pPr marL="17558309" indent="0">
              <a:buNone/>
              <a:defRPr sz="9600"/>
            </a:lvl9pPr>
          </a:lstStyle>
          <a:p>
            <a:endParaRPr lang="en-CA"/>
          </a:p>
        </p:txBody>
      </p:sp>
      <p:sp>
        <p:nvSpPr>
          <p:cNvPr id="4" name="Text Placeholder 3"/>
          <p:cNvSpPr>
            <a:spLocks noGrp="1"/>
          </p:cNvSpPr>
          <p:nvPr>
            <p:ph type="body" sz="half" idx="2"/>
          </p:nvPr>
        </p:nvSpPr>
        <p:spPr>
          <a:xfrm>
            <a:off x="7528543" y="30060821"/>
            <a:ext cx="23045738" cy="4507786"/>
          </a:xfrm>
        </p:spPr>
        <p:txBody>
          <a:bodyPr/>
          <a:lstStyle>
            <a:lvl1pPr marL="0" indent="0">
              <a:buNone/>
              <a:defRPr sz="6700"/>
            </a:lvl1pPr>
            <a:lvl2pPr marL="2194789" indent="0">
              <a:buNone/>
              <a:defRPr sz="5800"/>
            </a:lvl2pPr>
            <a:lvl3pPr marL="4389577" indent="0">
              <a:buNone/>
              <a:defRPr sz="4800"/>
            </a:lvl3pPr>
            <a:lvl4pPr marL="6584366" indent="0">
              <a:buNone/>
              <a:defRPr sz="4300"/>
            </a:lvl4pPr>
            <a:lvl5pPr marL="8779154" indent="0">
              <a:buNone/>
              <a:defRPr sz="4300"/>
            </a:lvl5pPr>
            <a:lvl6pPr marL="10973943" indent="0">
              <a:buNone/>
              <a:defRPr sz="4300"/>
            </a:lvl6pPr>
            <a:lvl7pPr marL="13168732" indent="0">
              <a:buNone/>
              <a:defRPr sz="4300"/>
            </a:lvl7pPr>
            <a:lvl8pPr marL="15363520" indent="0">
              <a:buNone/>
              <a:defRPr sz="4300"/>
            </a:lvl8pPr>
            <a:lvl9pPr marL="17558309"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404889C9-C453-430C-992F-07334A5422D2}" type="datetimeFigureOut">
              <a:rPr lang="en-CA" smtClean="0"/>
              <a:t>2017-11-30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173603391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478" y="1538163"/>
            <a:ext cx="34568607" cy="6401594"/>
          </a:xfrm>
          <a:prstGeom prst="rect">
            <a:avLst/>
          </a:prstGeom>
        </p:spPr>
        <p:txBody>
          <a:bodyPr vert="horz" lIns="438958" tIns="219479" rIns="438958" bIns="219479"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1920478" y="8962234"/>
            <a:ext cx="34568607" cy="25348536"/>
          </a:xfrm>
          <a:prstGeom prst="rect">
            <a:avLst/>
          </a:prstGeom>
        </p:spPr>
        <p:txBody>
          <a:bodyPr vert="horz" lIns="438958" tIns="219479" rIns="438958" bIns="21947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1920478" y="35599977"/>
            <a:ext cx="8962231" cy="2044954"/>
          </a:xfrm>
          <a:prstGeom prst="rect">
            <a:avLst/>
          </a:prstGeom>
        </p:spPr>
        <p:txBody>
          <a:bodyPr vert="horz" lIns="438958" tIns="219479" rIns="438958" bIns="219479" rtlCol="0" anchor="ctr"/>
          <a:lstStyle>
            <a:lvl1pPr algn="l">
              <a:defRPr sz="5800">
                <a:solidFill>
                  <a:schemeClr val="tx1">
                    <a:tint val="75000"/>
                  </a:schemeClr>
                </a:solidFill>
              </a:defRPr>
            </a:lvl1pPr>
          </a:lstStyle>
          <a:p>
            <a:fld id="{404889C9-C453-430C-992F-07334A5422D2}" type="datetimeFigureOut">
              <a:rPr lang="en-CA" smtClean="0"/>
              <a:t>2017-11-30</a:t>
            </a:fld>
            <a:endParaRPr lang="en-CA"/>
          </a:p>
        </p:txBody>
      </p:sp>
      <p:sp>
        <p:nvSpPr>
          <p:cNvPr id="5" name="Footer Placeholder 4"/>
          <p:cNvSpPr>
            <a:spLocks noGrp="1"/>
          </p:cNvSpPr>
          <p:nvPr>
            <p:ph type="ftr" sz="quarter" idx="3"/>
          </p:nvPr>
        </p:nvSpPr>
        <p:spPr>
          <a:xfrm>
            <a:off x="13123268" y="35599977"/>
            <a:ext cx="12163028" cy="2044954"/>
          </a:xfrm>
          <a:prstGeom prst="rect">
            <a:avLst/>
          </a:prstGeom>
        </p:spPr>
        <p:txBody>
          <a:bodyPr vert="horz" lIns="438958" tIns="219479" rIns="438958" bIns="219479" rtlCol="0" anchor="ctr"/>
          <a:lstStyle>
            <a:lvl1pPr algn="ctr">
              <a:defRPr sz="58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27526854" y="35599977"/>
            <a:ext cx="8962231" cy="2044954"/>
          </a:xfrm>
          <a:prstGeom prst="rect">
            <a:avLst/>
          </a:prstGeom>
        </p:spPr>
        <p:txBody>
          <a:bodyPr vert="horz" lIns="438958" tIns="219479" rIns="438958" bIns="219479" rtlCol="0" anchor="ctr"/>
          <a:lstStyle>
            <a:lvl1pPr algn="r">
              <a:defRPr sz="5800">
                <a:solidFill>
                  <a:schemeClr val="tx1">
                    <a:tint val="75000"/>
                  </a:schemeClr>
                </a:solidFill>
              </a:defRPr>
            </a:lvl1pPr>
          </a:lstStyle>
          <a:p>
            <a:fld id="{39FE87B2-01F8-44E7-B863-322B6810F9E3}" type="slidenum">
              <a:rPr lang="en-CA" smtClean="0"/>
              <a:t>‹#›</a:t>
            </a:fld>
            <a:endParaRPr lang="en-CA"/>
          </a:p>
        </p:txBody>
      </p:sp>
    </p:spTree>
    <p:extLst>
      <p:ext uri="{BB962C8B-B14F-4D97-AF65-F5344CB8AC3E}">
        <p14:creationId xmlns:p14="http://schemas.microsoft.com/office/powerpoint/2010/main" val="1277899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577" rtl="0" eaLnBrk="1" latinLnBrk="0" hangingPunct="1">
        <a:spcBef>
          <a:spcPct val="0"/>
        </a:spcBef>
        <a:buNone/>
        <a:defRPr sz="21100" kern="1200">
          <a:solidFill>
            <a:schemeClr val="tx1"/>
          </a:solidFill>
          <a:latin typeface="+mj-lt"/>
          <a:ea typeface="+mj-ea"/>
          <a:cs typeface="+mj-cs"/>
        </a:defRPr>
      </a:lvl1pPr>
    </p:titleStyle>
    <p:bodyStyle>
      <a:lvl1pPr marL="1646091" indent="-1646091" algn="l" defTabSz="4389577" rtl="0" eaLnBrk="1" latinLnBrk="0" hangingPunct="1">
        <a:spcBef>
          <a:spcPct val="20000"/>
        </a:spcBef>
        <a:buFont typeface="Arial" panose="020B0604020202020204" pitchFamily="34" charset="0"/>
        <a:buChar char="•"/>
        <a:defRPr sz="15400" kern="1200">
          <a:solidFill>
            <a:schemeClr val="tx1"/>
          </a:solidFill>
          <a:latin typeface="+mn-lt"/>
          <a:ea typeface="+mn-ea"/>
          <a:cs typeface="+mn-cs"/>
        </a:defRPr>
      </a:lvl1pPr>
      <a:lvl2pPr marL="3566531" indent="-1371743" algn="l" defTabSz="4389577" rtl="0" eaLnBrk="1" latinLnBrk="0" hangingPunct="1">
        <a:spcBef>
          <a:spcPct val="20000"/>
        </a:spcBef>
        <a:buFont typeface="Arial" panose="020B0604020202020204" pitchFamily="34" charset="0"/>
        <a:buChar char="–"/>
        <a:defRPr sz="13400" kern="1200">
          <a:solidFill>
            <a:schemeClr val="tx1"/>
          </a:solidFill>
          <a:latin typeface="+mn-lt"/>
          <a:ea typeface="+mn-ea"/>
          <a:cs typeface="+mn-cs"/>
        </a:defRPr>
      </a:lvl2pPr>
      <a:lvl3pPr marL="5486972" indent="-1097394" algn="l" defTabSz="4389577" rtl="0" eaLnBrk="1" latinLnBrk="0" hangingPunct="1">
        <a:spcBef>
          <a:spcPct val="20000"/>
        </a:spcBef>
        <a:buFont typeface="Arial" panose="020B0604020202020204" pitchFamily="34" charset="0"/>
        <a:buChar char="•"/>
        <a:defRPr sz="11500" kern="1200">
          <a:solidFill>
            <a:schemeClr val="tx1"/>
          </a:solidFill>
          <a:latin typeface="+mn-lt"/>
          <a:ea typeface="+mn-ea"/>
          <a:cs typeface="+mn-cs"/>
        </a:defRPr>
      </a:lvl3pPr>
      <a:lvl4pPr marL="7681760"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4pPr>
      <a:lvl5pPr marL="9876549"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5pPr>
      <a:lvl6pPr marL="12071337"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6pPr>
      <a:lvl7pPr marL="14266126"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7pPr>
      <a:lvl8pPr marL="16460915"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8pPr>
      <a:lvl9pPr marL="18655703"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9pPr>
    </p:bodyStyle>
    <p:otherStyle>
      <a:defPPr>
        <a:defRPr lang="en-US"/>
      </a:defPPr>
      <a:lvl1pPr marL="0" algn="l" defTabSz="4389577" rtl="0" eaLnBrk="1" latinLnBrk="0" hangingPunct="1">
        <a:defRPr sz="8600" kern="1200">
          <a:solidFill>
            <a:schemeClr val="tx1"/>
          </a:solidFill>
          <a:latin typeface="+mn-lt"/>
          <a:ea typeface="+mn-ea"/>
          <a:cs typeface="+mn-cs"/>
        </a:defRPr>
      </a:lvl1pPr>
      <a:lvl2pPr marL="2194789" algn="l" defTabSz="4389577" rtl="0" eaLnBrk="1" latinLnBrk="0" hangingPunct="1">
        <a:defRPr sz="8600" kern="1200">
          <a:solidFill>
            <a:schemeClr val="tx1"/>
          </a:solidFill>
          <a:latin typeface="+mn-lt"/>
          <a:ea typeface="+mn-ea"/>
          <a:cs typeface="+mn-cs"/>
        </a:defRPr>
      </a:lvl2pPr>
      <a:lvl3pPr marL="4389577" algn="l" defTabSz="4389577" rtl="0" eaLnBrk="1" latinLnBrk="0" hangingPunct="1">
        <a:defRPr sz="8600" kern="1200">
          <a:solidFill>
            <a:schemeClr val="tx1"/>
          </a:solidFill>
          <a:latin typeface="+mn-lt"/>
          <a:ea typeface="+mn-ea"/>
          <a:cs typeface="+mn-cs"/>
        </a:defRPr>
      </a:lvl3pPr>
      <a:lvl4pPr marL="6584366" algn="l" defTabSz="4389577" rtl="0" eaLnBrk="1" latinLnBrk="0" hangingPunct="1">
        <a:defRPr sz="8600" kern="1200">
          <a:solidFill>
            <a:schemeClr val="tx1"/>
          </a:solidFill>
          <a:latin typeface="+mn-lt"/>
          <a:ea typeface="+mn-ea"/>
          <a:cs typeface="+mn-cs"/>
        </a:defRPr>
      </a:lvl4pPr>
      <a:lvl5pPr marL="8779154" algn="l" defTabSz="4389577" rtl="0" eaLnBrk="1" latinLnBrk="0" hangingPunct="1">
        <a:defRPr sz="8600" kern="1200">
          <a:solidFill>
            <a:schemeClr val="tx1"/>
          </a:solidFill>
          <a:latin typeface="+mn-lt"/>
          <a:ea typeface="+mn-ea"/>
          <a:cs typeface="+mn-cs"/>
        </a:defRPr>
      </a:lvl5pPr>
      <a:lvl6pPr marL="10973943" algn="l" defTabSz="4389577" rtl="0" eaLnBrk="1" latinLnBrk="0" hangingPunct="1">
        <a:defRPr sz="8600" kern="1200">
          <a:solidFill>
            <a:schemeClr val="tx1"/>
          </a:solidFill>
          <a:latin typeface="+mn-lt"/>
          <a:ea typeface="+mn-ea"/>
          <a:cs typeface="+mn-cs"/>
        </a:defRPr>
      </a:lvl6pPr>
      <a:lvl7pPr marL="13168732" algn="l" defTabSz="4389577" rtl="0" eaLnBrk="1" latinLnBrk="0" hangingPunct="1">
        <a:defRPr sz="8600" kern="1200">
          <a:solidFill>
            <a:schemeClr val="tx1"/>
          </a:solidFill>
          <a:latin typeface="+mn-lt"/>
          <a:ea typeface="+mn-ea"/>
          <a:cs typeface="+mn-cs"/>
        </a:defRPr>
      </a:lvl7pPr>
      <a:lvl8pPr marL="15363520" algn="l" defTabSz="4389577" rtl="0" eaLnBrk="1" latinLnBrk="0" hangingPunct="1">
        <a:defRPr sz="8600" kern="1200">
          <a:solidFill>
            <a:schemeClr val="tx1"/>
          </a:solidFill>
          <a:latin typeface="+mn-lt"/>
          <a:ea typeface="+mn-ea"/>
          <a:cs typeface="+mn-cs"/>
        </a:defRPr>
      </a:lvl8pPr>
      <a:lvl9pPr marL="17558309" algn="l" defTabSz="4389577"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tiff"/><Relationship Id="rId12" Type="http://schemas.openxmlformats.org/officeDocument/2006/relationships/image" Target="../media/image10.jpeg"/><Relationship Id="rId13" Type="http://schemas.openxmlformats.org/officeDocument/2006/relationships/image" Target="../media/image11.emf"/><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jpeg"/><Relationship Id="rId4" Type="http://schemas.openxmlformats.org/officeDocument/2006/relationships/image" Target="../media/image2.png"/><Relationship Id="rId5" Type="http://schemas.openxmlformats.org/officeDocument/2006/relationships/image" Target="../media/image3.tiff"/><Relationship Id="rId6" Type="http://schemas.openxmlformats.org/officeDocument/2006/relationships/image" Target="../media/image4.emf"/><Relationship Id="rId7" Type="http://schemas.openxmlformats.org/officeDocument/2006/relationships/image" Target="../media/image5.png"/><Relationship Id="rId8" Type="http://schemas.openxmlformats.org/officeDocument/2006/relationships/image" Target="../media/image6.emf"/><Relationship Id="rId9" Type="http://schemas.openxmlformats.org/officeDocument/2006/relationships/image" Target="../media/image7.emf"/><Relationship Id="rId10" Type="http://schemas.openxmlformats.org/officeDocument/2006/relationships/image" Target="../media/image8.png"/></Relationships>
</file>

<file path=ppt/slides/_rels/slide2.xml.rels><?xml version="1.0" encoding="UTF-8" standalone="yes"?>
<Relationships xmlns="http://schemas.openxmlformats.org/package/2006/relationships"><Relationship Id="rId11" Type="http://schemas.openxmlformats.org/officeDocument/2006/relationships/image" Target="../media/image19.emf"/><Relationship Id="rId12" Type="http://schemas.openxmlformats.org/officeDocument/2006/relationships/image" Target="../media/image11.emf"/><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13.emf"/><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6.png"/><Relationship Id="rId8" Type="http://schemas.openxmlformats.org/officeDocument/2006/relationships/image" Target="../media/image17.emf"/><Relationship Id="rId9" Type="http://schemas.openxmlformats.org/officeDocument/2006/relationships/image" Target="../media/image5.png"/><Relationship Id="rId10"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 name="Picture 76"/>
          <p:cNvPicPr>
            <a:picLocks noChangeAspect="1"/>
          </p:cNvPicPr>
          <p:nvPr/>
        </p:nvPicPr>
        <p:blipFill rotWithShape="1">
          <a:blip r:embed="rId3">
            <a:extLst>
              <a:ext uri="{28A0092B-C50C-407E-A947-70E740481C1C}">
                <a14:useLocalDpi xmlns:a14="http://schemas.microsoft.com/office/drawing/2010/main" val="0"/>
              </a:ext>
            </a:extLst>
          </a:blip>
          <a:srcRect l="26452" t="-14463" r="358" b="14463"/>
          <a:stretch/>
        </p:blipFill>
        <p:spPr>
          <a:xfrm>
            <a:off x="30927741" y="876656"/>
            <a:ext cx="6814252" cy="2444450"/>
          </a:xfrm>
          <a:prstGeom prst="rect">
            <a:avLst/>
          </a:prstGeom>
        </p:spPr>
      </p:pic>
      <p:pic>
        <p:nvPicPr>
          <p:cNvPr id="78" name="Picture 7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103896" y="2898094"/>
            <a:ext cx="6940175" cy="1752856"/>
          </a:xfrm>
          <a:prstGeom prst="rect">
            <a:avLst/>
          </a:prstGeom>
        </p:spPr>
      </p:pic>
      <p:pic>
        <p:nvPicPr>
          <p:cNvPr id="81" name="Picture 80"/>
          <p:cNvPicPr>
            <a:picLocks noChangeAspect="1"/>
          </p:cNvPicPr>
          <p:nvPr/>
        </p:nvPicPr>
        <p:blipFill rotWithShape="1">
          <a:blip r:embed="rId5"/>
          <a:srcRect r="37648"/>
          <a:stretch/>
        </p:blipFill>
        <p:spPr>
          <a:xfrm>
            <a:off x="4721959" y="354751"/>
            <a:ext cx="3444588" cy="1410191"/>
          </a:xfrm>
          <a:prstGeom prst="rect">
            <a:avLst/>
          </a:prstGeom>
        </p:spPr>
      </p:pic>
      <p:sp>
        <p:nvSpPr>
          <p:cNvPr id="283" name="Rectangle 282">
            <a:extLst>
              <a:ext uri="{FF2B5EF4-FFF2-40B4-BE49-F238E27FC236}">
                <a16:creationId xmlns="" xmlns:a16="http://schemas.microsoft.com/office/drawing/2014/main" id="{84E36D30-631B-438A-9D24-B2982FCBF667}"/>
              </a:ext>
            </a:extLst>
          </p:cNvPr>
          <p:cNvSpPr/>
          <p:nvPr/>
        </p:nvSpPr>
        <p:spPr>
          <a:xfrm>
            <a:off x="12859609" y="25654520"/>
            <a:ext cx="6235479" cy="8032968"/>
          </a:xfrm>
          <a:prstGeom prst="rect">
            <a:avLst/>
          </a:prstGeom>
        </p:spPr>
        <p:txBody>
          <a:bodyPr wrap="square">
            <a:spAutoFit/>
          </a:bodyPr>
          <a:lstStyle/>
          <a:p>
            <a:pPr algn="just"/>
            <a:r>
              <a:rPr lang="en-CA" sz="3600" b="1" dirty="0" smtClean="0">
                <a:latin typeface="Arial" panose="020B0604020202020204" pitchFamily="34" charset="0"/>
                <a:cs typeface="Arial" panose="020B0604020202020204" pitchFamily="34" charset="0"/>
              </a:rPr>
              <a:t>Study Findings: </a:t>
            </a:r>
            <a:endParaRPr lang="en-CA" sz="3600" b="1" dirty="0" smtClean="0">
              <a:latin typeface="Arial" panose="020B0604020202020204" pitchFamily="34" charset="0"/>
              <a:cs typeface="Arial" panose="020B0604020202020204" pitchFamily="34" charset="0"/>
            </a:endParaRPr>
          </a:p>
          <a:p>
            <a:pPr algn="just"/>
            <a:r>
              <a:rPr lang="en-CA" sz="3000" dirty="0" smtClean="0">
                <a:latin typeface="Arial" panose="020B0604020202020204" pitchFamily="34" charset="0"/>
                <a:cs typeface="Arial" panose="020B0604020202020204" pitchFamily="34" charset="0"/>
              </a:rPr>
              <a:t>     Reaching structures visualized by the endoscope yielded the greatest need for better instruments. As per the Wilcoxon method for pairwise comparisons, reaching structures visualized by the endoscope and dissection and removal of cholesteatoma yielded significantly greater need for better instrumentation, p&lt;0.05. </a:t>
            </a:r>
          </a:p>
          <a:p>
            <a:pPr algn="just"/>
            <a:r>
              <a:rPr lang="en-CA" sz="3000" dirty="0" smtClean="0">
                <a:latin typeface="Arial" panose="020B0604020202020204" pitchFamily="34" charset="0"/>
                <a:cs typeface="Arial" panose="020B0604020202020204" pitchFamily="34" charset="0"/>
              </a:rPr>
              <a:t>     The qualitative comments called for instruments that can reach structures that are not reachable by current instruments, dissect and remove cholesteatoma, bone removal, and control bleeding. </a:t>
            </a:r>
            <a:endParaRPr lang="en-CA" sz="3000" dirty="0">
              <a:latin typeface="Arial" panose="020B0604020202020204" pitchFamily="34" charset="0"/>
              <a:cs typeface="Arial" panose="020B0604020202020204" pitchFamily="34" charset="0"/>
            </a:endParaRPr>
          </a:p>
        </p:txBody>
      </p:sp>
      <p:sp>
        <p:nvSpPr>
          <p:cNvPr id="35" name="Rectangle 4"/>
          <p:cNvSpPr>
            <a:spLocks noChangeArrowheads="1"/>
          </p:cNvSpPr>
          <p:nvPr/>
        </p:nvSpPr>
        <p:spPr bwMode="auto">
          <a:xfrm>
            <a:off x="330724" y="30541487"/>
            <a:ext cx="3840956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41" name="Picture 40"/>
          <p:cNvPicPr>
            <a:picLocks noChangeAspect="1"/>
          </p:cNvPicPr>
          <p:nvPr/>
        </p:nvPicPr>
        <p:blipFill>
          <a:blip r:embed="rId6"/>
          <a:stretch>
            <a:fillRect/>
          </a:stretch>
        </p:blipFill>
        <p:spPr>
          <a:xfrm>
            <a:off x="4021947" y="9387314"/>
            <a:ext cx="11180596" cy="8756324"/>
          </a:xfrm>
          <a:prstGeom prst="rect">
            <a:avLst/>
          </a:prstGeom>
        </p:spPr>
      </p:pic>
      <p:pic>
        <p:nvPicPr>
          <p:cNvPr id="325" name="Picture 32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535505" y="29163813"/>
            <a:ext cx="10902524" cy="4894285"/>
          </a:xfrm>
          <a:prstGeom prst="rect">
            <a:avLst/>
          </a:prstGeom>
        </p:spPr>
      </p:pic>
      <p:sp>
        <p:nvSpPr>
          <p:cNvPr id="54" name="TextBox 53"/>
          <p:cNvSpPr txBox="1"/>
          <p:nvPr/>
        </p:nvSpPr>
        <p:spPr>
          <a:xfrm>
            <a:off x="19810717" y="20140885"/>
            <a:ext cx="18072481" cy="1938992"/>
          </a:xfrm>
          <a:prstGeom prst="rect">
            <a:avLst/>
          </a:prstGeom>
          <a:noFill/>
        </p:spPr>
        <p:txBody>
          <a:bodyPr wrap="square" rtlCol="0">
            <a:spAutoFit/>
          </a:bodyPr>
          <a:lstStyle/>
          <a:p>
            <a:pPr algn="just"/>
            <a:r>
              <a:rPr lang="en-US" sz="3000" dirty="0" smtClean="0"/>
              <a:t>Patient CT scans were used to determine the appropriate radius of curvature and arc length of the </a:t>
            </a:r>
            <a:r>
              <a:rPr lang="en-US" sz="3000" dirty="0"/>
              <a:t>wrist to reach target </a:t>
            </a:r>
            <a:r>
              <a:rPr lang="en-US" sz="3000" dirty="0" smtClean="0"/>
              <a:t>anatomy, including the antrum </a:t>
            </a:r>
            <a:r>
              <a:rPr lang="en-US" sz="3000" dirty="0"/>
              <a:t>and sinus tympani </a:t>
            </a:r>
            <a:r>
              <a:rPr lang="en-US" sz="3000" dirty="0" smtClean="0"/>
              <a:t>where </a:t>
            </a:r>
            <a:r>
              <a:rPr lang="en-US" sz="3000" dirty="0"/>
              <a:t>cholesteatoma is usually found and inaccessible without </a:t>
            </a:r>
            <a:r>
              <a:rPr lang="en-US" sz="3000" dirty="0" smtClean="0"/>
              <a:t>removing bone</a:t>
            </a:r>
            <a:r>
              <a:rPr lang="en-US" sz="3000" dirty="0"/>
              <a:t>. The desirable bending angle is 135</a:t>
            </a:r>
            <a:r>
              <a:rPr lang="en-US" sz="3000" baseline="30000" dirty="0"/>
              <a:t>o</a:t>
            </a:r>
            <a:r>
              <a:rPr lang="en-US" sz="3000" dirty="0"/>
              <a:t> which allows the tip to reach the boundary of the endoscope viewing angle. </a:t>
            </a:r>
          </a:p>
        </p:txBody>
      </p:sp>
      <p:sp>
        <p:nvSpPr>
          <p:cNvPr id="357" name="TextBox 356"/>
          <p:cNvSpPr txBox="1"/>
          <p:nvPr/>
        </p:nvSpPr>
        <p:spPr>
          <a:xfrm>
            <a:off x="0" y="18116244"/>
            <a:ext cx="19390333" cy="1077218"/>
          </a:xfrm>
          <a:prstGeom prst="rect">
            <a:avLst/>
          </a:prstGeom>
          <a:solidFill>
            <a:schemeClr val="accent5">
              <a:lumMod val="20000"/>
              <a:lumOff val="80000"/>
            </a:schemeClr>
          </a:solidFill>
        </p:spPr>
        <p:txBody>
          <a:bodyPr wrap="square" rtlCol="0">
            <a:spAutoFit/>
          </a:bodyPr>
          <a:lstStyle/>
          <a:p>
            <a:pPr algn="ctr"/>
            <a:r>
              <a:rPr lang="en-US" sz="3200" b="1" dirty="0" smtClean="0">
                <a:solidFill>
                  <a:srgbClr val="FF0000"/>
                </a:solidFill>
              </a:rPr>
              <a:t>Reaching Problem: </a:t>
            </a:r>
            <a:r>
              <a:rPr lang="en-US" sz="3200" dirty="0" smtClean="0"/>
              <a:t>current instruments cannot reach all structures visualized by the endoscope without the removal of bone. </a:t>
            </a:r>
            <a:endParaRPr lang="en-US" sz="3200" dirty="0"/>
          </a:p>
        </p:txBody>
      </p:sp>
      <p:sp>
        <p:nvSpPr>
          <p:cNvPr id="375" name="TextBox 374"/>
          <p:cNvSpPr txBox="1"/>
          <p:nvPr/>
        </p:nvSpPr>
        <p:spPr>
          <a:xfrm>
            <a:off x="19390333" y="9522607"/>
            <a:ext cx="19019229" cy="1938992"/>
          </a:xfrm>
          <a:prstGeom prst="rect">
            <a:avLst/>
          </a:prstGeom>
          <a:solidFill>
            <a:schemeClr val="accent5">
              <a:lumMod val="20000"/>
              <a:lumOff val="80000"/>
            </a:schemeClr>
          </a:solidFill>
        </p:spPr>
        <p:txBody>
          <a:bodyPr wrap="square" rtlCol="0">
            <a:spAutoFit/>
          </a:bodyPr>
          <a:lstStyle/>
          <a:p>
            <a:pPr algn="just"/>
            <a:r>
              <a:rPr lang="en-US" sz="3000" b="1" dirty="0" smtClean="0">
                <a:solidFill>
                  <a:srgbClr val="00B050"/>
                </a:solidFill>
              </a:rPr>
              <a:t>Reaching Solution: </a:t>
            </a:r>
            <a:r>
              <a:rPr lang="en-US" sz="3000" dirty="0" smtClean="0"/>
              <a:t>instrument tip is a “wrist” made by cutting notches into </a:t>
            </a:r>
            <a:r>
              <a:rPr lang="en-US" sz="3000" dirty="0" err="1" smtClean="0"/>
              <a:t>nitinol</a:t>
            </a:r>
            <a:r>
              <a:rPr lang="en-US" sz="3000" dirty="0" smtClean="0"/>
              <a:t> </a:t>
            </a:r>
            <a:r>
              <a:rPr lang="en-US" sz="3000" dirty="0" err="1" smtClean="0"/>
              <a:t>superelastic</a:t>
            </a:r>
            <a:r>
              <a:rPr lang="en-US" sz="3000" dirty="0" smtClean="0"/>
              <a:t> metal</a:t>
            </a:r>
            <a:r>
              <a:rPr lang="en-US" sz="3000" baseline="30000" dirty="0"/>
              <a:t>8</a:t>
            </a:r>
            <a:r>
              <a:rPr lang="en-US" sz="3000" dirty="0" smtClean="0"/>
              <a:t>. The tip can bend by pulling on a cable anchored at the tip. The geometry of the notches dictates the shape of bending. Simple, rectangular notches allow for a flexible tip. The notch geometry can be configured such that the same bending angle can be reached, while achieving a stiffer tip that can dissect tissues more reliably</a:t>
            </a:r>
            <a:r>
              <a:rPr lang="en-US" sz="3000" baseline="30000" dirty="0"/>
              <a:t>9</a:t>
            </a:r>
            <a:r>
              <a:rPr lang="en-US" sz="3000" dirty="0" smtClean="0"/>
              <a:t>. </a:t>
            </a:r>
            <a:endParaRPr lang="en-US" sz="4000" b="1" dirty="0">
              <a:solidFill>
                <a:schemeClr val="accent2"/>
              </a:solidFill>
            </a:endParaRPr>
          </a:p>
        </p:txBody>
      </p:sp>
      <p:pic>
        <p:nvPicPr>
          <p:cNvPr id="2" name="Picture 1"/>
          <p:cNvPicPr>
            <a:picLocks noChangeAspect="1"/>
          </p:cNvPicPr>
          <p:nvPr/>
        </p:nvPicPr>
        <p:blipFill>
          <a:blip r:embed="rId8"/>
          <a:stretch>
            <a:fillRect/>
          </a:stretch>
        </p:blipFill>
        <p:spPr>
          <a:xfrm>
            <a:off x="371105" y="25389185"/>
            <a:ext cx="11942958" cy="9209298"/>
          </a:xfrm>
          <a:prstGeom prst="rect">
            <a:avLst/>
          </a:prstGeom>
        </p:spPr>
      </p:pic>
      <p:sp>
        <p:nvSpPr>
          <p:cNvPr id="90" name="TextBox 89"/>
          <p:cNvSpPr txBox="1"/>
          <p:nvPr/>
        </p:nvSpPr>
        <p:spPr>
          <a:xfrm>
            <a:off x="19482648" y="26284988"/>
            <a:ext cx="18484621" cy="1938992"/>
          </a:xfrm>
          <a:prstGeom prst="rect">
            <a:avLst/>
          </a:prstGeom>
          <a:noFill/>
        </p:spPr>
        <p:txBody>
          <a:bodyPr wrap="square" rtlCol="0">
            <a:spAutoFit/>
          </a:bodyPr>
          <a:lstStyle/>
          <a:p>
            <a:pPr algn="just"/>
            <a:r>
              <a:rPr lang="en-US" sz="3000" dirty="0" smtClean="0"/>
              <a:t>The tip was laser cut out of </a:t>
            </a:r>
            <a:r>
              <a:rPr lang="en-US" sz="3000" dirty="0" err="1" smtClean="0"/>
              <a:t>nitinol</a:t>
            </a:r>
            <a:r>
              <a:rPr lang="en-US" sz="3000" dirty="0" smtClean="0"/>
              <a:t> into the geometry of the contact-aided compliant mechanism. It was attached to a handle using the components shown. The  cable was attached to the tip and anchored inside the finger piece so that when the finger piece is rotated (while the handle is held like a pen, similar to current ear surgery instruments) the tip can bend. </a:t>
            </a:r>
            <a:endParaRPr lang="en-US" sz="3000" dirty="0"/>
          </a:p>
        </p:txBody>
      </p:sp>
      <p:pic>
        <p:nvPicPr>
          <p:cNvPr id="8" name="Picture 7"/>
          <p:cNvPicPr>
            <a:picLocks noChangeAspect="1"/>
          </p:cNvPicPr>
          <p:nvPr/>
        </p:nvPicPr>
        <p:blipFill>
          <a:blip r:embed="rId9"/>
          <a:stretch>
            <a:fillRect/>
          </a:stretch>
        </p:blipFill>
        <p:spPr>
          <a:xfrm>
            <a:off x="2363969" y="19220856"/>
            <a:ext cx="14639005" cy="5799657"/>
          </a:xfrm>
          <a:prstGeom prst="rect">
            <a:avLst/>
          </a:prstGeom>
        </p:spPr>
      </p:pic>
      <p:pic>
        <p:nvPicPr>
          <p:cNvPr id="12" name="Picture 11"/>
          <p:cNvPicPr>
            <a:picLocks noChangeAspect="1"/>
          </p:cNvPicPr>
          <p:nvPr/>
        </p:nvPicPr>
        <p:blipFill rotWithShape="1">
          <a:blip r:embed="rId10">
            <a:extLst>
              <a:ext uri="{28A0092B-C50C-407E-A947-70E740481C1C}">
                <a14:useLocalDpi xmlns:a14="http://schemas.microsoft.com/office/drawing/2010/main" val="0"/>
              </a:ext>
            </a:extLst>
          </a:blip>
          <a:srcRect t="3830" r="3384"/>
          <a:stretch/>
        </p:blipFill>
        <p:spPr>
          <a:xfrm>
            <a:off x="20697377" y="14909387"/>
            <a:ext cx="14617064" cy="5330926"/>
          </a:xfrm>
          <a:prstGeom prst="rect">
            <a:avLst/>
          </a:prstGeom>
        </p:spPr>
      </p:pic>
      <p:sp>
        <p:nvSpPr>
          <p:cNvPr id="15" name="TextBox 14"/>
          <p:cNvSpPr txBox="1"/>
          <p:nvPr/>
        </p:nvSpPr>
        <p:spPr>
          <a:xfrm>
            <a:off x="330724" y="3023392"/>
            <a:ext cx="4253216" cy="400110"/>
          </a:xfrm>
          <a:prstGeom prst="rect">
            <a:avLst/>
          </a:prstGeom>
          <a:noFill/>
        </p:spPr>
        <p:txBody>
          <a:bodyPr wrap="none" rtlCol="0">
            <a:spAutoFit/>
          </a:bodyPr>
          <a:lstStyle/>
          <a:p>
            <a:r>
              <a:rPr lang="en-US" sz="2000" dirty="0" smtClean="0"/>
              <a:t>REB #s: 1000033566, </a:t>
            </a:r>
            <a:r>
              <a:rPr lang="en-US" sz="2000" dirty="0"/>
              <a:t>1000055626</a:t>
            </a:r>
          </a:p>
        </p:txBody>
      </p:sp>
      <p:sp>
        <p:nvSpPr>
          <p:cNvPr id="139" name="TextBox 138"/>
          <p:cNvSpPr txBox="1"/>
          <p:nvPr/>
        </p:nvSpPr>
        <p:spPr>
          <a:xfrm>
            <a:off x="30645731" y="29671004"/>
            <a:ext cx="7237467" cy="3323987"/>
          </a:xfrm>
          <a:prstGeom prst="rect">
            <a:avLst/>
          </a:prstGeom>
          <a:noFill/>
        </p:spPr>
        <p:txBody>
          <a:bodyPr wrap="square" rtlCol="0">
            <a:spAutoFit/>
          </a:bodyPr>
          <a:lstStyle/>
          <a:p>
            <a:pPr algn="just"/>
            <a:r>
              <a:rPr lang="en-US" sz="3000" dirty="0" smtClean="0"/>
              <a:t>The instrument was tested using an endoscope inside 3D printed patient temporal bone models generated from the CT scans. It was possible to reach the sinus tympani and antrum. Future work involves further testing of different-sized tips in more 3D printed models.</a:t>
            </a:r>
            <a:endParaRPr lang="en-US" sz="3000" dirty="0"/>
          </a:p>
        </p:txBody>
      </p:sp>
      <p:grpSp>
        <p:nvGrpSpPr>
          <p:cNvPr id="9" name="Group 8"/>
          <p:cNvGrpSpPr/>
          <p:nvPr/>
        </p:nvGrpSpPr>
        <p:grpSpPr>
          <a:xfrm>
            <a:off x="19816031" y="12415767"/>
            <a:ext cx="18786554" cy="3110105"/>
            <a:chOff x="19950056" y="9320149"/>
            <a:chExt cx="18786554" cy="3110105"/>
          </a:xfrm>
        </p:grpSpPr>
        <p:sp>
          <p:nvSpPr>
            <p:cNvPr id="16" name="TextBox 15"/>
            <p:cNvSpPr txBox="1"/>
            <p:nvPr/>
          </p:nvSpPr>
          <p:spPr>
            <a:xfrm>
              <a:off x="19950056" y="9790490"/>
              <a:ext cx="5139638" cy="1446550"/>
            </a:xfrm>
            <a:prstGeom prst="rect">
              <a:avLst/>
            </a:prstGeom>
            <a:noFill/>
          </p:spPr>
          <p:txBody>
            <a:bodyPr wrap="square" rtlCol="0">
              <a:spAutoFit/>
            </a:bodyPr>
            <a:lstStyle/>
            <a:p>
              <a:pPr algn="ctr"/>
              <a:r>
                <a:rPr lang="en-US" sz="4400" dirty="0" smtClean="0"/>
                <a:t>Instrument Tip: “Wrist”</a:t>
              </a:r>
              <a:endParaRPr lang="en-US" sz="4400" dirty="0"/>
            </a:p>
          </p:txBody>
        </p:sp>
        <p:pic>
          <p:nvPicPr>
            <p:cNvPr id="17" name="Picture 16"/>
            <p:cNvPicPr>
              <a:picLocks noChangeAspect="1"/>
            </p:cNvPicPr>
            <p:nvPr/>
          </p:nvPicPr>
          <p:blipFill>
            <a:blip r:embed="rId11"/>
            <a:stretch>
              <a:fillRect/>
            </a:stretch>
          </p:blipFill>
          <p:spPr>
            <a:xfrm>
              <a:off x="25593908" y="9320149"/>
              <a:ext cx="13142702" cy="3110105"/>
            </a:xfrm>
            <a:prstGeom prst="rect">
              <a:avLst/>
            </a:prstGeom>
          </p:spPr>
        </p:pic>
      </p:grpSp>
      <p:grpSp>
        <p:nvGrpSpPr>
          <p:cNvPr id="31" name="Group 30"/>
          <p:cNvGrpSpPr/>
          <p:nvPr/>
        </p:nvGrpSpPr>
        <p:grpSpPr>
          <a:xfrm>
            <a:off x="40450" y="142504"/>
            <a:ext cx="38409562" cy="38621472"/>
            <a:chOff x="40450" y="142504"/>
            <a:chExt cx="38409562" cy="38621472"/>
          </a:xfrm>
        </p:grpSpPr>
        <p:pic>
          <p:nvPicPr>
            <p:cNvPr id="5" name="Picture 2" descr="SK_HSC_RGB"/>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126567" y="144778"/>
              <a:ext cx="4099424" cy="216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9"/>
            <p:cNvSpPr txBox="1"/>
            <p:nvPr/>
          </p:nvSpPr>
          <p:spPr>
            <a:xfrm>
              <a:off x="6747397" y="2226922"/>
              <a:ext cx="25922881" cy="1722616"/>
            </a:xfrm>
            <a:prstGeom prst="rect">
              <a:avLst/>
            </a:prstGeom>
            <a:noFill/>
          </p:spPr>
          <p:txBody>
            <a:bodyPr wrap="square" lIns="90516" tIns="45258" rIns="90516" bIns="45258" rtlCol="0">
              <a:spAutoFit/>
            </a:bodyPr>
            <a:lstStyle/>
            <a:p>
              <a:pPr algn="ctr"/>
              <a:r>
                <a:rPr lang="en-CA" sz="4000" b="1" dirty="0" err="1" smtClean="0">
                  <a:solidFill>
                    <a:schemeClr val="tx2"/>
                  </a:solidFill>
                  <a:latin typeface="Arial" panose="020B0604020202020204" pitchFamily="34" charset="0"/>
                  <a:cs typeface="Arial" panose="020B0604020202020204" pitchFamily="34" charset="0"/>
                </a:rPr>
                <a:t>Arushri</a:t>
              </a:r>
              <a:r>
                <a:rPr lang="en-CA" sz="4000" b="1" dirty="0" smtClean="0">
                  <a:solidFill>
                    <a:schemeClr val="tx2"/>
                  </a:solidFill>
                  <a:latin typeface="Arial" panose="020B0604020202020204" pitchFamily="34" charset="0"/>
                  <a:cs typeface="Arial" panose="020B0604020202020204" pitchFamily="34" charset="0"/>
                </a:rPr>
                <a:t> Swarup</a:t>
              </a:r>
              <a:r>
                <a:rPr lang="en-CA" sz="4000" b="1" baseline="30000" dirty="0" smtClean="0">
                  <a:solidFill>
                    <a:schemeClr val="tx2"/>
                  </a:solidFill>
                  <a:latin typeface="Arial" panose="020B0604020202020204" pitchFamily="34" charset="0"/>
                  <a:cs typeface="Arial" panose="020B0604020202020204" pitchFamily="34" charset="0"/>
                </a:rPr>
                <a:t>1,2,3</a:t>
              </a:r>
              <a:r>
                <a:rPr lang="en-CA" sz="4000" b="1" dirty="0" smtClean="0">
                  <a:solidFill>
                    <a:schemeClr val="tx2"/>
                  </a:solidFill>
                  <a:latin typeface="Arial" panose="020B0604020202020204" pitchFamily="34" charset="0"/>
                  <a:cs typeface="Arial" panose="020B0604020202020204" pitchFamily="34" charset="0"/>
                </a:rPr>
                <a:t>,  Adrian L. James</a:t>
              </a:r>
              <a:r>
                <a:rPr lang="en-CA" sz="4000" b="1" baseline="30000" dirty="0" smtClean="0">
                  <a:solidFill>
                    <a:schemeClr val="tx2"/>
                  </a:solidFill>
                  <a:latin typeface="Arial" panose="020B0604020202020204" pitchFamily="34" charset="0"/>
                  <a:cs typeface="Arial" panose="020B0604020202020204" pitchFamily="34" charset="0"/>
                </a:rPr>
                <a:t>3</a:t>
              </a:r>
              <a:endParaRPr lang="en-CA" sz="4000" b="1" baseline="30000" dirty="0">
                <a:solidFill>
                  <a:schemeClr val="tx2"/>
                </a:solidFill>
                <a:latin typeface="Arial" panose="020B0604020202020204" pitchFamily="34" charset="0"/>
                <a:cs typeface="Arial" panose="020B0604020202020204" pitchFamily="34" charset="0"/>
              </a:endParaRPr>
            </a:p>
            <a:p>
              <a:pPr algn="ctr"/>
              <a:r>
                <a:rPr lang="en-CA" sz="2200" baseline="30000" dirty="0">
                  <a:solidFill>
                    <a:schemeClr val="tx2"/>
                  </a:solidFill>
                  <a:latin typeface="Arial" panose="020B0604020202020204" pitchFamily="34" charset="0"/>
                  <a:cs typeface="Arial" panose="020B0604020202020204" pitchFamily="34" charset="0"/>
                </a:rPr>
                <a:t>1</a:t>
              </a:r>
              <a:r>
                <a:rPr lang="en-CA" sz="2200" dirty="0">
                  <a:solidFill>
                    <a:schemeClr val="tx2"/>
                  </a:solidFill>
                  <a:latin typeface="Arial" panose="020B0604020202020204" pitchFamily="34" charset="0"/>
                  <a:cs typeface="Arial" panose="020B0604020202020204" pitchFamily="34" charset="0"/>
                </a:rPr>
                <a:t>Department of Otolaryngology – Head and Neck Surgery, Faculty of Medicine, University of Toronto, Toronto, ON, </a:t>
              </a:r>
              <a:r>
                <a:rPr lang="en-CA" sz="2200" dirty="0" smtClean="0">
                  <a:solidFill>
                    <a:schemeClr val="tx2"/>
                  </a:solidFill>
                  <a:latin typeface="Arial" panose="020B0604020202020204" pitchFamily="34" charset="0"/>
                  <a:cs typeface="Arial" panose="020B0604020202020204" pitchFamily="34" charset="0"/>
                </a:rPr>
                <a:t>Canada</a:t>
              </a:r>
              <a:endParaRPr lang="en-CA" sz="2200" baseline="30000" dirty="0" smtClean="0">
                <a:solidFill>
                  <a:schemeClr val="tx2"/>
                </a:solidFill>
                <a:latin typeface="Arial" panose="020B0604020202020204" pitchFamily="34" charset="0"/>
                <a:cs typeface="Arial" panose="020B0604020202020204" pitchFamily="34" charset="0"/>
              </a:endParaRPr>
            </a:p>
            <a:p>
              <a:pPr algn="ctr"/>
              <a:r>
                <a:rPr lang="en-CA" sz="2200" baseline="30000" dirty="0" smtClean="0">
                  <a:solidFill>
                    <a:schemeClr val="tx2"/>
                  </a:solidFill>
                  <a:latin typeface="Arial" panose="020B0604020202020204" pitchFamily="34" charset="0"/>
                  <a:cs typeface="Arial" panose="020B0604020202020204" pitchFamily="34" charset="0"/>
                </a:rPr>
                <a:t>2</a:t>
              </a:r>
              <a:r>
                <a:rPr lang="en-CA" sz="2200" dirty="0" smtClean="0">
                  <a:solidFill>
                    <a:schemeClr val="tx2"/>
                  </a:solidFill>
                  <a:latin typeface="Arial" panose="020B0604020202020204" pitchFamily="34" charset="0"/>
                  <a:cs typeface="Arial" panose="020B0604020202020204" pitchFamily="34" charset="0"/>
                </a:rPr>
                <a:t>Centre for Image Guided Innovation and Therapeutic Intervention, The Hospital for Sick Children, Toronto, ON, Canada</a:t>
              </a:r>
            </a:p>
            <a:p>
              <a:pPr algn="ctr"/>
              <a:r>
                <a:rPr lang="en-CA" sz="2200" baseline="30000" dirty="0" smtClean="0">
                  <a:solidFill>
                    <a:schemeClr val="tx2"/>
                  </a:solidFill>
                  <a:latin typeface="Arial" panose="020B0604020202020204" pitchFamily="34" charset="0"/>
                  <a:cs typeface="Arial" panose="020B0604020202020204" pitchFamily="34" charset="0"/>
                </a:rPr>
                <a:t>3</a:t>
              </a:r>
              <a:r>
                <a:rPr lang="en-CA" sz="2200" dirty="0" smtClean="0">
                  <a:solidFill>
                    <a:schemeClr val="tx2"/>
                  </a:solidFill>
                  <a:latin typeface="Arial" panose="020B0604020202020204" pitchFamily="34" charset="0"/>
                  <a:cs typeface="Arial" panose="020B0604020202020204" pitchFamily="34" charset="0"/>
                </a:rPr>
                <a:t>Institute of Biomaterials and Biomedical Engineering, University of Toronto, Toronto, ON, Canada</a:t>
              </a:r>
              <a:endParaRPr lang="en-CA" sz="2200" baseline="30000" dirty="0">
                <a:solidFill>
                  <a:schemeClr val="tx2"/>
                </a:solidFill>
                <a:latin typeface="Arial" panose="020B0604020202020204" pitchFamily="34" charset="0"/>
                <a:cs typeface="Arial" panose="020B0604020202020204" pitchFamily="34" charset="0"/>
              </a:endParaRPr>
            </a:p>
          </p:txBody>
        </p:sp>
        <p:sp>
          <p:nvSpPr>
            <p:cNvPr id="22" name="TextBox 21"/>
            <p:cNvSpPr txBox="1"/>
            <p:nvPr/>
          </p:nvSpPr>
          <p:spPr>
            <a:xfrm>
              <a:off x="8040510" y="142504"/>
              <a:ext cx="24629767" cy="2215991"/>
            </a:xfrm>
            <a:prstGeom prst="rect">
              <a:avLst/>
            </a:prstGeom>
            <a:noFill/>
          </p:spPr>
          <p:txBody>
            <a:bodyPr wrap="square" rtlCol="0">
              <a:spAutoFit/>
            </a:bodyPr>
            <a:lstStyle/>
            <a:p>
              <a:pPr algn="ctr"/>
              <a:r>
                <a:rPr lang="en-CA" sz="6900" b="1" dirty="0">
                  <a:solidFill>
                    <a:schemeClr val="tx2"/>
                  </a:solidFill>
                </a:rPr>
                <a:t>Design of Controllable Flexible Instruments to Facilitate Endoscopic Ear Surgery</a:t>
              </a:r>
              <a:r>
                <a:rPr lang="en-US" sz="6900" b="1" dirty="0">
                  <a:solidFill>
                    <a:schemeClr val="tx2"/>
                  </a:solidFill>
                </a:rPr>
                <a:t> </a:t>
              </a:r>
            </a:p>
          </p:txBody>
        </p:sp>
        <p:sp>
          <p:nvSpPr>
            <p:cNvPr id="25" name="Rectangle 24"/>
            <p:cNvSpPr/>
            <p:nvPr/>
          </p:nvSpPr>
          <p:spPr>
            <a:xfrm>
              <a:off x="748470" y="4561207"/>
              <a:ext cx="36993523" cy="2554545"/>
            </a:xfrm>
            <a:prstGeom prst="rect">
              <a:avLst/>
            </a:prstGeom>
          </p:spPr>
          <p:txBody>
            <a:bodyPr wrap="square">
              <a:spAutoFit/>
            </a:bodyPr>
            <a:lstStyle/>
            <a:p>
              <a:pPr algn="ctr"/>
              <a:r>
                <a:rPr lang="en-CA" sz="3200" b="1" dirty="0" smtClean="0"/>
                <a:t>Introduction: </a:t>
              </a:r>
              <a:r>
                <a:rPr lang="en-CA" sz="3200" dirty="0" err="1" smtClean="0"/>
                <a:t>Transcanal</a:t>
              </a:r>
              <a:r>
                <a:rPr lang="en-CA" sz="3200" dirty="0" smtClean="0"/>
                <a:t> </a:t>
              </a:r>
              <a:r>
                <a:rPr lang="en-CA" sz="3200" dirty="0"/>
                <a:t>endoscopic ear surgery (TEES) has undergone a surge of enthusiasm in recent years due to the benefits of minimally invasive surgery and clearer access to the tympanic membrane and recesses of the tympanic </a:t>
              </a:r>
              <a:r>
                <a:rPr lang="en-CA" sz="3200" dirty="0" smtClean="0"/>
                <a:t>cavity</a:t>
              </a:r>
              <a:r>
                <a:rPr lang="en-CA" sz="3200" baseline="30000" dirty="0" smtClean="0"/>
                <a:t>1, 2, 3, 4</a:t>
              </a:r>
              <a:r>
                <a:rPr lang="en-CA" sz="3200" dirty="0" smtClean="0"/>
                <a:t>. </a:t>
              </a:r>
              <a:r>
                <a:rPr lang="en-CA" sz="3200" dirty="0"/>
                <a:t>However, due to the one-handed surgical technique required for TEES, the surgery is challenging especially in </a:t>
              </a:r>
              <a:r>
                <a:rPr lang="en-CA" sz="3200" dirty="0" smtClean="0"/>
                <a:t>children who have a narrower ear canal</a:t>
              </a:r>
              <a:r>
                <a:rPr lang="en-CA" sz="3200" baseline="30000" dirty="0" smtClean="0"/>
                <a:t>5, 6, 7</a:t>
              </a:r>
              <a:r>
                <a:rPr lang="en-CA" sz="3200" dirty="0" smtClean="0"/>
                <a:t>. </a:t>
              </a:r>
              <a:r>
                <a:rPr lang="en-US" sz="3200" dirty="0" err="1" smtClean="0"/>
                <a:t>Otologic</a:t>
              </a:r>
              <a:r>
                <a:rPr lang="en-US" sz="3200" dirty="0" smtClean="0"/>
                <a:t> </a:t>
              </a:r>
              <a:r>
                <a:rPr lang="en-US" sz="3200" dirty="0"/>
                <a:t>instruments, traditionally developed for two-handed surgery with operating microscopes, are not necessarily optimized for the TEES environment. To further advance TEES, it is important to thoroughly understand the limitations of current technology and instruments as well as the specific challenges that surgeons face</a:t>
              </a:r>
              <a:r>
                <a:rPr lang="en-US" sz="3200" dirty="0" smtClean="0"/>
                <a:t>.</a:t>
              </a:r>
            </a:p>
            <a:p>
              <a:pPr algn="ctr"/>
              <a:r>
                <a:rPr lang="en-US" sz="3200" b="1" dirty="0"/>
                <a:t>Objective: </a:t>
              </a:r>
              <a:r>
                <a:rPr lang="en-US" sz="3200" dirty="0"/>
                <a:t>to design instruments to facilitate the challenges experienced during </a:t>
              </a:r>
              <a:r>
                <a:rPr lang="en-US" sz="3200" dirty="0" err="1"/>
                <a:t>transcanal</a:t>
              </a:r>
              <a:r>
                <a:rPr lang="en-US" sz="3200" dirty="0"/>
                <a:t> endoscopic ear surgery (TEES). </a:t>
              </a:r>
            </a:p>
          </p:txBody>
        </p:sp>
        <p:sp>
          <p:nvSpPr>
            <p:cNvPr id="27" name="Rectangle 26"/>
            <p:cNvSpPr/>
            <p:nvPr/>
          </p:nvSpPr>
          <p:spPr>
            <a:xfrm>
              <a:off x="465553" y="8310096"/>
              <a:ext cx="18435839" cy="1077218"/>
            </a:xfrm>
            <a:prstGeom prst="rect">
              <a:avLst/>
            </a:prstGeom>
          </p:spPr>
          <p:txBody>
            <a:bodyPr wrap="square">
              <a:spAutoFit/>
            </a:bodyPr>
            <a:lstStyle/>
            <a:p>
              <a:pPr algn="ctr"/>
              <a:r>
                <a:rPr lang="en-CA" sz="3200" dirty="0" smtClean="0">
                  <a:latin typeface="Arial" panose="020B0604020202020204" pitchFamily="34" charset="0"/>
                  <a:cs typeface="Arial" panose="020B0604020202020204" pitchFamily="34" charset="0"/>
                </a:rPr>
                <a:t>A needs analysis study determined that the most challenging aspect of TEES is reaching structures visualized by the endoscope.</a:t>
              </a:r>
              <a:endParaRPr lang="en-CA" sz="3200" dirty="0">
                <a:latin typeface="Arial" panose="020B0604020202020204" pitchFamily="34" charset="0"/>
                <a:cs typeface="Arial" panose="020B0604020202020204" pitchFamily="34" charset="0"/>
              </a:endParaRPr>
            </a:p>
          </p:txBody>
        </p:sp>
        <p:sp>
          <p:nvSpPr>
            <p:cNvPr id="55" name="Rectangle 54"/>
            <p:cNvSpPr/>
            <p:nvPr/>
          </p:nvSpPr>
          <p:spPr>
            <a:xfrm>
              <a:off x="194669" y="34902525"/>
              <a:ext cx="38071041" cy="2800767"/>
            </a:xfrm>
            <a:prstGeom prst="rect">
              <a:avLst/>
            </a:prstGeom>
          </p:spPr>
          <p:txBody>
            <a:bodyPr wrap="square">
              <a:spAutoFit/>
            </a:bodyPr>
            <a:lstStyle/>
            <a:p>
              <a:pPr algn="just"/>
              <a:r>
                <a:rPr lang="en-CA" sz="3600" b="1" dirty="0" smtClean="0">
                  <a:latin typeface="Arial" panose="020B0604020202020204" pitchFamily="34" charset="0"/>
                  <a:cs typeface="Arial" panose="020B0604020202020204" pitchFamily="34" charset="0"/>
                </a:rPr>
                <a:t>Discussion and Conclusions</a:t>
              </a:r>
            </a:p>
            <a:p>
              <a:pPr algn="just"/>
              <a:r>
                <a:rPr lang="en-CA" sz="2800" dirty="0" smtClean="0">
                  <a:latin typeface="Arial" panose="020B0604020202020204" pitchFamily="34" charset="0"/>
                  <a:cs typeface="Arial" panose="020B0604020202020204" pitchFamily="34" charset="0"/>
                </a:rPr>
                <a:t>The Needs Analysis questionnaire was designed to expand upon a survey by Lea et al. that presented the current status of endoscopic ear surgery in Canada by analyzing the specific technical difficulties experienced by TEES surgeons</a:t>
              </a:r>
              <a:r>
                <a:rPr lang="en-CA" sz="2800" baseline="30000" dirty="0" smtClean="0">
                  <a:latin typeface="Arial" panose="020B0604020202020204" pitchFamily="34" charset="0"/>
                  <a:cs typeface="Arial" panose="020B0604020202020204" pitchFamily="34" charset="0"/>
                </a:rPr>
                <a:t>10</a:t>
              </a:r>
              <a:r>
                <a:rPr lang="en-CA" sz="2800" dirty="0" smtClean="0">
                  <a:latin typeface="Arial" panose="020B0604020202020204" pitchFamily="34" charset="0"/>
                  <a:cs typeface="Arial" panose="020B0604020202020204" pitchFamily="34" charset="0"/>
                </a:rPr>
                <a:t>. </a:t>
              </a:r>
              <a:r>
                <a:rPr lang="en-CA" sz="2800" dirty="0" smtClean="0">
                  <a:latin typeface="Arial" panose="020B0604020202020204" pitchFamily="34" charset="0"/>
                  <a:cs typeface="Arial" panose="020B0604020202020204" pitchFamily="34" charset="0"/>
                </a:rPr>
                <a:t>Reaching </a:t>
              </a:r>
              <a:r>
                <a:rPr lang="en-CA" sz="2800" dirty="0">
                  <a:latin typeface="Arial" panose="020B0604020202020204" pitchFamily="34" charset="0"/>
                  <a:cs typeface="Arial" panose="020B0604020202020204" pitchFamily="34" charset="0"/>
                </a:rPr>
                <a:t>structures visualized by the endoscope was rated as the TEES challenge with the greatest need for better instrumentation. In </a:t>
              </a:r>
              <a:r>
                <a:rPr lang="en-CA" sz="2800" dirty="0" smtClean="0">
                  <a:latin typeface="Arial" panose="020B0604020202020204" pitchFamily="34" charset="0"/>
                  <a:cs typeface="Arial" panose="020B0604020202020204" pitchFamily="34" charset="0"/>
                </a:rPr>
                <a:t>order to address this need, a new instrument was designed, prototyped and tested to reach structures by using this technology to bend inside the ear anatomy. By using engineering design techniques and patient CT scans to develop the instrument, it is envisaged that the final instrument will be safe and effective to successfully reach various structures visualized by the endoscope. </a:t>
              </a:r>
              <a:r>
                <a:rPr lang="en-CA" sz="2800" dirty="0" smtClean="0">
                  <a:latin typeface="Arial" panose="020B0604020202020204" pitchFamily="34" charset="0"/>
                  <a:cs typeface="Arial" panose="020B0604020202020204" pitchFamily="34" charset="0"/>
                </a:rPr>
                <a:t>Future work involves further testing of the tip to ensure it can safely encounter the tissue forces experienced during surgery, orient a laser fibre safely and effectively, and reach the desired targets within the middle ear without significant bone removal and ultimately facilitate endoscopic ear surgery.</a:t>
              </a:r>
              <a:endParaRPr lang="en-CA" sz="2800" dirty="0">
                <a:latin typeface="Arial" panose="020B0604020202020204" pitchFamily="34" charset="0"/>
                <a:cs typeface="Arial" panose="020B0604020202020204" pitchFamily="34" charset="0"/>
              </a:endParaRPr>
            </a:p>
          </p:txBody>
        </p:sp>
        <p:cxnSp>
          <p:nvCxnSpPr>
            <p:cNvPr id="63" name="Straight Connector 62"/>
            <p:cNvCxnSpPr/>
            <p:nvPr/>
          </p:nvCxnSpPr>
          <p:spPr>
            <a:xfrm flipH="1">
              <a:off x="19390333" y="7492253"/>
              <a:ext cx="1" cy="2712720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 xmlns:a16="http://schemas.microsoft.com/office/drawing/2014/main" id="{9A7CFEC9-A98E-41BA-A6B7-B3031F2DB134}"/>
                </a:ext>
              </a:extLst>
            </p:cNvPr>
            <p:cNvSpPr/>
            <p:nvPr/>
          </p:nvSpPr>
          <p:spPr>
            <a:xfrm>
              <a:off x="40450" y="37548259"/>
              <a:ext cx="38409562" cy="1215717"/>
            </a:xfrm>
            <a:prstGeom prst="rect">
              <a:avLst/>
            </a:prstGeom>
          </p:spPr>
          <p:txBody>
            <a:bodyPr wrap="square">
              <a:spAutoFit/>
            </a:bodyPr>
            <a:lstStyle/>
            <a:p>
              <a:pPr algn="just"/>
              <a:r>
                <a:rPr lang="en-CA" sz="1200" b="1" dirty="0" smtClean="0">
                  <a:latin typeface="Arial" panose="020B0604020202020204" pitchFamily="34" charset="0"/>
                  <a:cs typeface="Arial" panose="020B0604020202020204" pitchFamily="34" charset="0"/>
                </a:rPr>
                <a:t>References</a:t>
              </a:r>
            </a:p>
            <a:p>
              <a:r>
                <a:rPr lang="en-US" sz="1100" dirty="0" smtClean="0"/>
                <a:t>1. Cohen </a:t>
              </a:r>
              <a:r>
                <a:rPr lang="en-US" sz="1100" dirty="0"/>
                <a:t>MS, </a:t>
              </a:r>
              <a:r>
                <a:rPr lang="en-US" sz="1100" dirty="0" err="1"/>
                <a:t>Landegger</a:t>
              </a:r>
              <a:r>
                <a:rPr lang="en-US" sz="1100" dirty="0"/>
                <a:t> LD, </a:t>
              </a:r>
              <a:r>
                <a:rPr lang="en-US" sz="1100" dirty="0" err="1"/>
                <a:t>Kozin</a:t>
              </a:r>
              <a:r>
                <a:rPr lang="en-US" sz="1100" dirty="0"/>
                <a:t> ED, Lee DJ. Pediatric endoscopic ear surgery in clinical practice: Lessons learned and early outcomes. </a:t>
              </a:r>
              <a:r>
                <a:rPr lang="en-US" sz="1100" i="1" dirty="0"/>
                <a:t>Laryngoscope</a:t>
              </a:r>
              <a:r>
                <a:rPr lang="en-US" sz="1100" dirty="0"/>
                <a:t>. </a:t>
              </a:r>
              <a:r>
                <a:rPr lang="en-US" sz="1100" dirty="0" smtClean="0"/>
                <a:t>2015:732-738.</a:t>
              </a:r>
              <a:r>
                <a:rPr lang="en-US" sz="1100" dirty="0"/>
                <a:t> </a:t>
              </a:r>
              <a:r>
                <a:rPr lang="en-US" sz="1100" dirty="0" smtClean="0"/>
                <a:t>2</a:t>
              </a:r>
              <a:r>
                <a:rPr lang="en-US" sz="1100" dirty="0" smtClean="0"/>
                <a:t>. </a:t>
              </a:r>
              <a:r>
                <a:rPr lang="en-US" sz="1100" dirty="0" err="1" smtClean="0"/>
                <a:t>Kanona</a:t>
              </a:r>
              <a:r>
                <a:rPr lang="en-US" sz="1100" dirty="0" smtClean="0"/>
                <a:t> </a:t>
              </a:r>
              <a:r>
                <a:rPr lang="en-US" sz="1100" dirty="0"/>
                <a:t>H, Virk JS, </a:t>
              </a:r>
              <a:r>
                <a:rPr lang="en-US" sz="1100" dirty="0" err="1"/>
                <a:t>Owa</a:t>
              </a:r>
              <a:r>
                <a:rPr lang="en-US" sz="1100" dirty="0"/>
                <a:t> A. Endoscopic ear surgery: A case series and first United Kingdom experience. </a:t>
              </a:r>
              <a:r>
                <a:rPr lang="en-US" sz="1100" i="1" dirty="0"/>
                <a:t>World J </a:t>
              </a:r>
              <a:r>
                <a:rPr lang="en-US" sz="1100" i="1" dirty="0" err="1"/>
                <a:t>Clin</a:t>
              </a:r>
              <a:r>
                <a:rPr lang="en-US" sz="1100" i="1" dirty="0"/>
                <a:t> cases</a:t>
              </a:r>
              <a:r>
                <a:rPr lang="en-US" sz="1100" dirty="0"/>
                <a:t>. 2015;3(3):</a:t>
              </a:r>
              <a:r>
                <a:rPr lang="en-US" sz="1100" dirty="0" smtClean="0"/>
                <a:t>310-317.</a:t>
              </a:r>
              <a:r>
                <a:rPr lang="en-US" sz="1100" dirty="0"/>
                <a:t> </a:t>
              </a:r>
              <a:r>
                <a:rPr lang="en-US" sz="1100" dirty="0" smtClean="0"/>
                <a:t>3</a:t>
              </a:r>
              <a:r>
                <a:rPr lang="en-US" sz="1100" dirty="0" smtClean="0"/>
                <a:t>. </a:t>
              </a:r>
              <a:r>
                <a:rPr lang="en-US" sz="1100" dirty="0" err="1" smtClean="0"/>
                <a:t>Badr</a:t>
              </a:r>
              <a:r>
                <a:rPr lang="en-US" sz="1100" dirty="0" smtClean="0"/>
                <a:t>-el-dine </a:t>
              </a:r>
              <a:r>
                <a:rPr lang="en-US" sz="1100" dirty="0"/>
                <a:t>M. Instrumentation and Technologies in Endoscopic Ear Surgery. </a:t>
              </a:r>
              <a:r>
                <a:rPr lang="en-US" sz="1100" i="1" dirty="0" err="1"/>
                <a:t>Otolaryngol</a:t>
              </a:r>
              <a:r>
                <a:rPr lang="en-US" sz="1100" i="1" dirty="0"/>
                <a:t> </a:t>
              </a:r>
              <a:r>
                <a:rPr lang="en-US" sz="1100" i="1" dirty="0" err="1"/>
                <a:t>Clin</a:t>
              </a:r>
              <a:r>
                <a:rPr lang="en-US" sz="1100" i="1" dirty="0"/>
                <a:t> NA</a:t>
              </a:r>
              <a:r>
                <a:rPr lang="en-US" sz="1100" dirty="0"/>
                <a:t>. 2013;46(2):</a:t>
              </a:r>
              <a:r>
                <a:rPr lang="en-US" sz="1100" dirty="0" smtClean="0"/>
                <a:t>211-225.</a:t>
              </a:r>
              <a:r>
                <a:rPr lang="en-US" sz="1100" dirty="0"/>
                <a:t> </a:t>
              </a:r>
              <a:r>
                <a:rPr lang="en-US" sz="1100" dirty="0" smtClean="0"/>
                <a:t>4</a:t>
              </a:r>
              <a:r>
                <a:rPr lang="en-US" sz="1100" dirty="0" smtClean="0"/>
                <a:t>. Bennett </a:t>
              </a:r>
              <a:r>
                <a:rPr lang="en-US" sz="1100" dirty="0"/>
                <a:t>ML, Zhang D, Labadie RF, Noble JH. Comparison of Middle Ear Visualization With Endoscopy and Microscopy. </a:t>
              </a:r>
              <a:r>
                <a:rPr lang="en-US" sz="1100" i="1" dirty="0" err="1"/>
                <a:t>Otol</a:t>
              </a:r>
              <a:r>
                <a:rPr lang="en-US" sz="1100" i="1" dirty="0"/>
                <a:t> </a:t>
              </a:r>
              <a:r>
                <a:rPr lang="en-US" sz="1100" i="1" dirty="0" err="1"/>
                <a:t>Neurotol</a:t>
              </a:r>
              <a:r>
                <a:rPr lang="en-US" sz="1100" dirty="0"/>
                <a:t>. </a:t>
              </a:r>
              <a:r>
                <a:rPr lang="en-US" sz="1100" dirty="0" smtClean="0"/>
                <a:t>2016;37:362-366.</a:t>
              </a:r>
              <a:r>
                <a:rPr lang="en-US" sz="1100" dirty="0"/>
                <a:t> </a:t>
              </a:r>
              <a:r>
                <a:rPr lang="en-US" sz="1100" dirty="0" smtClean="0"/>
                <a:t>5</a:t>
              </a:r>
              <a:r>
                <a:rPr lang="en-US" sz="1100" dirty="0" smtClean="0"/>
                <a:t>. Yong </a:t>
              </a:r>
              <a:r>
                <a:rPr lang="en-US" sz="1100" dirty="0"/>
                <a:t>M, </a:t>
              </a:r>
              <a:r>
                <a:rPr lang="en-US" sz="1100" dirty="0" err="1"/>
                <a:t>Mijovic</a:t>
              </a:r>
              <a:r>
                <a:rPr lang="en-US" sz="1100" dirty="0"/>
                <a:t> T, Lea J. Endoscopic ear surgery in Canada : a cross-sectional study. </a:t>
              </a:r>
              <a:r>
                <a:rPr lang="en-US" sz="1100" i="1" dirty="0"/>
                <a:t>J </a:t>
              </a:r>
              <a:r>
                <a:rPr lang="en-US" sz="1100" i="1" dirty="0" err="1"/>
                <a:t>Otolaryngol</a:t>
              </a:r>
              <a:r>
                <a:rPr lang="en-US" sz="1100" i="1" dirty="0"/>
                <a:t> - Head Neck Surg</a:t>
              </a:r>
              <a:r>
                <a:rPr lang="en-US" sz="1100" dirty="0"/>
                <a:t>. </a:t>
              </a:r>
              <a:r>
                <a:rPr lang="en-US" sz="1100" dirty="0" smtClean="0"/>
                <a:t>2016:1-8.</a:t>
              </a:r>
              <a:r>
                <a:rPr lang="en-US" sz="1100" dirty="0"/>
                <a:t> </a:t>
              </a:r>
              <a:r>
                <a:rPr lang="en-US" sz="1100" dirty="0" smtClean="0"/>
                <a:t>6</a:t>
              </a:r>
              <a:r>
                <a:rPr lang="en-US" sz="1100" dirty="0" smtClean="0"/>
                <a:t>. Prasad </a:t>
              </a:r>
              <a:r>
                <a:rPr lang="en-US" sz="1100" dirty="0"/>
                <a:t>SC, </a:t>
              </a:r>
              <a:r>
                <a:rPr lang="en-US" sz="1100" dirty="0" err="1"/>
                <a:t>Giannuzzi</a:t>
              </a:r>
              <a:r>
                <a:rPr lang="en-US" sz="1100" dirty="0"/>
                <a:t> A, </a:t>
              </a:r>
              <a:r>
                <a:rPr lang="en-US" sz="1100" dirty="0" err="1"/>
                <a:t>Nahleh</a:t>
              </a:r>
              <a:r>
                <a:rPr lang="en-US" sz="1100" dirty="0"/>
                <a:t> EA, Donato G De, Russo A, </a:t>
              </a:r>
              <a:r>
                <a:rPr lang="en-US" sz="1100" dirty="0" err="1"/>
                <a:t>Sanna</a:t>
              </a:r>
              <a:r>
                <a:rPr lang="en-US" sz="1100" dirty="0"/>
                <a:t> M. Is endoscopic ear surgery an alternative to the modified </a:t>
              </a:r>
              <a:r>
                <a:rPr lang="en-US" sz="1100" dirty="0" err="1"/>
                <a:t>Bondy</a:t>
              </a:r>
              <a:r>
                <a:rPr lang="en-US" sz="1100" dirty="0"/>
                <a:t> technique for limited </a:t>
              </a:r>
              <a:r>
                <a:rPr lang="en-US" sz="1100" dirty="0" err="1"/>
                <a:t>epitympanic</a:t>
              </a:r>
              <a:r>
                <a:rPr lang="en-US" sz="1100" dirty="0"/>
                <a:t> cholesteatoma? </a:t>
              </a:r>
              <a:r>
                <a:rPr lang="en-US" sz="1100" i="1" dirty="0" err="1"/>
                <a:t>Eur</a:t>
              </a:r>
              <a:r>
                <a:rPr lang="en-US" sz="1100" i="1" dirty="0"/>
                <a:t> Arch </a:t>
              </a:r>
              <a:r>
                <a:rPr lang="en-US" sz="1100" i="1" dirty="0" err="1"/>
                <a:t>Oto</a:t>
              </a:r>
              <a:r>
                <a:rPr lang="en-US" sz="1100" i="1" dirty="0"/>
                <a:t>-Rhino-Laryngology</a:t>
              </a:r>
              <a:r>
                <a:rPr lang="en-US" sz="1100" dirty="0"/>
                <a:t>. 2016;273(9):</a:t>
              </a:r>
              <a:r>
                <a:rPr lang="en-US" sz="1100" dirty="0" smtClean="0"/>
                <a:t>2533-2540 7</a:t>
              </a:r>
              <a:r>
                <a:rPr lang="en-US" sz="1100" dirty="0" smtClean="0"/>
                <a:t>. </a:t>
              </a:r>
              <a:r>
                <a:rPr lang="en-US" sz="1100" dirty="0" err="1" smtClean="0"/>
                <a:t>Dahm</a:t>
              </a:r>
              <a:r>
                <a:rPr lang="en-US" sz="1100" dirty="0" smtClean="0"/>
                <a:t> C, Shepherd RK, Clark GM. The </a:t>
              </a:r>
              <a:r>
                <a:rPr lang="en-US" sz="1100" dirty="0"/>
                <a:t>Postnatal Growth of the Temporal Bone and its Implications for Cochlear Implantation in Children. </a:t>
              </a:r>
              <a:r>
                <a:rPr lang="en-US" sz="1100" i="1" dirty="0" err="1"/>
                <a:t>Acta</a:t>
              </a:r>
              <a:r>
                <a:rPr lang="en-US" sz="1100" i="1" dirty="0"/>
                <a:t> </a:t>
              </a:r>
              <a:r>
                <a:rPr lang="en-US" sz="1100" i="1" dirty="0" err="1"/>
                <a:t>Otolaryngol</a:t>
              </a:r>
              <a:r>
                <a:rPr lang="en-US" sz="1100" i="1" dirty="0"/>
                <a:t> (</a:t>
              </a:r>
              <a:r>
                <a:rPr lang="en-US" sz="1100" i="1" dirty="0" err="1"/>
                <a:t>Stockh</a:t>
              </a:r>
              <a:r>
                <a:rPr lang="en-US" sz="1100" i="1" dirty="0" smtClean="0"/>
                <a:t>).</a:t>
              </a:r>
              <a:r>
                <a:rPr lang="en-US" sz="1100" dirty="0" smtClean="0"/>
                <a:t> 1993; </a:t>
              </a:r>
              <a:r>
                <a:rPr lang="en-US" sz="1100" dirty="0" smtClean="0"/>
                <a:t>4-39.</a:t>
              </a:r>
              <a:r>
                <a:rPr lang="en-US" sz="1100" dirty="0"/>
                <a:t> </a:t>
              </a:r>
              <a:r>
                <a:rPr lang="en-CA" sz="1100" dirty="0" smtClean="0"/>
                <a:t>8</a:t>
              </a:r>
              <a:r>
                <a:rPr lang="en-CA" sz="1100" dirty="0" smtClean="0"/>
                <a:t>. Eastwood KW,</a:t>
              </a:r>
              <a:r>
                <a:rPr lang="en-CA" sz="1100" dirty="0"/>
                <a:t> </a:t>
              </a:r>
              <a:r>
                <a:rPr lang="en-CA" sz="1100" dirty="0" smtClean="0"/>
                <a:t>Francis P,</a:t>
              </a:r>
              <a:r>
                <a:rPr lang="en-CA" sz="1100" dirty="0"/>
                <a:t> </a:t>
              </a:r>
              <a:r>
                <a:rPr lang="en-CA" sz="1100" dirty="0" err="1" smtClean="0"/>
                <a:t>Azimian</a:t>
              </a:r>
              <a:r>
                <a:rPr lang="en-CA" sz="1100" dirty="0" smtClean="0"/>
                <a:t> H,</a:t>
              </a:r>
              <a:r>
                <a:rPr lang="en-CA" sz="1100" dirty="0"/>
                <a:t> </a:t>
              </a:r>
              <a:r>
                <a:rPr lang="en-CA" sz="1100" dirty="0" err="1" smtClean="0"/>
                <a:t>Swarup</a:t>
              </a:r>
              <a:r>
                <a:rPr lang="en-CA" sz="1100" dirty="0" smtClean="0"/>
                <a:t> A,</a:t>
              </a:r>
              <a:r>
                <a:rPr lang="en-CA" sz="1100" dirty="0"/>
                <a:t> </a:t>
              </a:r>
              <a:r>
                <a:rPr lang="en-CA" sz="1100" dirty="0" err="1" smtClean="0"/>
                <a:t>Looi</a:t>
              </a:r>
              <a:r>
                <a:rPr lang="en-CA" sz="1100" dirty="0" smtClean="0"/>
                <a:t> T,</a:t>
              </a:r>
              <a:r>
                <a:rPr lang="en-CA" sz="1100" dirty="0"/>
                <a:t> </a:t>
              </a:r>
              <a:r>
                <a:rPr lang="en-CA" sz="1100" dirty="0" smtClean="0"/>
                <a:t>Drake JM,</a:t>
              </a:r>
              <a:r>
                <a:rPr lang="en-CA" sz="1100" dirty="0"/>
                <a:t> </a:t>
              </a:r>
              <a:r>
                <a:rPr lang="en-CA" sz="1100" dirty="0" err="1" smtClean="0"/>
                <a:t>Naguib</a:t>
              </a:r>
              <a:r>
                <a:rPr lang="en-CA" sz="1100" dirty="0" smtClean="0"/>
                <a:t> HE. Design </a:t>
              </a:r>
              <a:r>
                <a:rPr lang="en-CA" sz="1100" dirty="0"/>
                <a:t>of a Contact-Aided Compliant Notched-Tube Joint for Surgical Manipulation in Confined Workspaces. ASME. </a:t>
              </a:r>
              <a:r>
                <a:rPr lang="en-CA" sz="1100" i="1" dirty="0"/>
                <a:t>J. Mechanisms Robotics. </a:t>
              </a:r>
              <a:r>
                <a:rPr lang="en-CA" sz="1100" dirty="0"/>
                <a:t>2017;():. </a:t>
              </a:r>
              <a:r>
                <a:rPr lang="en-CA" sz="1100" dirty="0" smtClean="0"/>
                <a:t>[accepted </a:t>
              </a:r>
              <a:r>
                <a:rPr lang="en-CA" sz="1100" dirty="0" smtClean="0"/>
                <a:t>manuscript] 9</a:t>
              </a:r>
              <a:r>
                <a:rPr lang="en-CA" sz="1100" dirty="0" smtClean="0"/>
                <a:t>. </a:t>
              </a:r>
              <a:r>
                <a:rPr lang="en-CA" sz="1100" dirty="0" err="1" smtClean="0"/>
                <a:t>Qiao</a:t>
              </a:r>
              <a:r>
                <a:rPr lang="en-CA" sz="1100" dirty="0" smtClean="0"/>
                <a:t> L </a:t>
              </a:r>
              <a:r>
                <a:rPr lang="en-CA" sz="1100" dirty="0"/>
                <a:t>and </a:t>
              </a:r>
              <a:r>
                <a:rPr lang="en-CA" sz="1100" dirty="0" err="1" smtClean="0"/>
                <a:t>Souweidane</a:t>
              </a:r>
              <a:r>
                <a:rPr lang="en-CA" sz="1100" dirty="0" smtClean="0"/>
                <a:t> M. M. </a:t>
              </a:r>
              <a:r>
                <a:rPr lang="en-CA" sz="1100" dirty="0"/>
                <a:t>Purely endoscopic removal of </a:t>
              </a:r>
              <a:r>
                <a:rPr lang="en-CA" sz="1100" dirty="0" err="1"/>
                <a:t>intraventricular</a:t>
              </a:r>
              <a:r>
                <a:rPr lang="en-CA" sz="1100" dirty="0"/>
                <a:t> brain tumors: A </a:t>
              </a:r>
              <a:r>
                <a:rPr lang="en-CA" sz="1100" dirty="0" smtClean="0"/>
                <a:t>consensus </a:t>
              </a:r>
              <a:r>
                <a:rPr lang="en-CA" sz="1100" dirty="0"/>
                <a:t>opinion and update, </a:t>
              </a:r>
              <a:r>
                <a:rPr lang="en-CA" sz="1100" i="1" dirty="0"/>
                <a:t>Minim. Invasive </a:t>
              </a:r>
              <a:r>
                <a:rPr lang="en-CA" sz="1100" i="1" dirty="0" err="1"/>
                <a:t>Neurosurg</a:t>
              </a:r>
              <a:r>
                <a:rPr lang="en-CA" sz="1100" i="1" dirty="0"/>
                <a:t>., </a:t>
              </a:r>
              <a:r>
                <a:rPr lang="en-CA" sz="1100" dirty="0" smtClean="0"/>
                <a:t>2011; 54(4) </a:t>
              </a:r>
              <a:r>
                <a:rPr lang="en-CA" sz="1100" dirty="0"/>
                <a:t>149-154</a:t>
              </a:r>
              <a:r>
                <a:rPr lang="en-CA" sz="1100" dirty="0" smtClean="0"/>
                <a:t>. </a:t>
              </a:r>
              <a:r>
                <a:rPr lang="en-CA" sz="1100" dirty="0" smtClean="0"/>
                <a:t> 10</a:t>
              </a:r>
              <a:r>
                <a:rPr lang="en-CA" sz="1100" dirty="0" smtClean="0"/>
                <a:t>. </a:t>
              </a:r>
              <a:r>
                <a:rPr lang="en-US" sz="1100" dirty="0"/>
                <a:t>Yong M, </a:t>
              </a:r>
              <a:r>
                <a:rPr lang="en-US" sz="1100" dirty="0" err="1"/>
                <a:t>Mijovic</a:t>
              </a:r>
              <a:r>
                <a:rPr lang="en-US" sz="1100" dirty="0"/>
                <a:t> T, Lea J. Endoscopic ear surgery in Canada : a cross-sectional study. </a:t>
              </a:r>
              <a:r>
                <a:rPr lang="en-US" sz="1100" i="1" dirty="0"/>
                <a:t>J </a:t>
              </a:r>
              <a:r>
                <a:rPr lang="en-US" sz="1100" i="1" dirty="0" err="1"/>
                <a:t>Otolaryngol</a:t>
              </a:r>
              <a:r>
                <a:rPr lang="en-US" sz="1100" i="1" dirty="0"/>
                <a:t> - Head Neck Surg</a:t>
              </a:r>
              <a:r>
                <a:rPr lang="en-US" sz="1100" dirty="0"/>
                <a:t>. 2016:1-8. </a:t>
              </a:r>
              <a:endParaRPr lang="en-CA" sz="1100" dirty="0"/>
            </a:p>
            <a:p>
              <a:pPr marL="742950" indent="-742950" algn="just">
                <a:buAutoNum type="arabicPeriod"/>
              </a:pPr>
              <a:endParaRPr lang="en-CA" sz="2800" b="1" dirty="0">
                <a:solidFill>
                  <a:schemeClr val="tx2"/>
                </a:solidFill>
                <a:latin typeface="Arial" panose="020B0604020202020204" pitchFamily="34" charset="0"/>
                <a:cs typeface="Arial" panose="020B0604020202020204" pitchFamily="34" charset="0"/>
              </a:endParaRPr>
            </a:p>
          </p:txBody>
        </p:sp>
        <p:sp>
          <p:nvSpPr>
            <p:cNvPr id="68" name="TextBox 67"/>
            <p:cNvSpPr txBox="1"/>
            <p:nvPr/>
          </p:nvSpPr>
          <p:spPr>
            <a:xfrm>
              <a:off x="21313478" y="16036429"/>
              <a:ext cx="184731" cy="430887"/>
            </a:xfrm>
            <a:prstGeom prst="rect">
              <a:avLst/>
            </a:prstGeom>
            <a:noFill/>
          </p:spPr>
          <p:txBody>
            <a:bodyPr wrap="none" rtlCol="0">
              <a:spAutoFit/>
            </a:bodyPr>
            <a:lstStyle/>
            <a:p>
              <a:endParaRPr lang="en-CA" sz="2200" dirty="0"/>
            </a:p>
          </p:txBody>
        </p:sp>
        <p:sp>
          <p:nvSpPr>
            <p:cNvPr id="76" name="TextBox 75"/>
            <p:cNvSpPr txBox="1"/>
            <p:nvPr/>
          </p:nvSpPr>
          <p:spPr>
            <a:xfrm>
              <a:off x="274603" y="2580595"/>
              <a:ext cx="4413388" cy="430887"/>
            </a:xfrm>
            <a:prstGeom prst="rect">
              <a:avLst/>
            </a:prstGeom>
            <a:noFill/>
            <a:ln>
              <a:noFill/>
            </a:ln>
          </p:spPr>
          <p:txBody>
            <a:bodyPr wrap="none" rtlCol="0">
              <a:spAutoFit/>
            </a:bodyPr>
            <a:lstStyle/>
            <a:p>
              <a:pPr algn="ctr"/>
              <a:r>
                <a:rPr lang="en-CA" sz="2200" dirty="0" err="1" smtClean="0"/>
                <a:t>arushri.swarup@mail.utoronto.ca</a:t>
              </a:r>
              <a:endParaRPr lang="en-CA" sz="2200" dirty="0"/>
            </a:p>
          </p:txBody>
        </p:sp>
      </p:grpSp>
      <p:sp>
        <p:nvSpPr>
          <p:cNvPr id="358" name="Rectangle 357"/>
          <p:cNvSpPr/>
          <p:nvPr/>
        </p:nvSpPr>
        <p:spPr>
          <a:xfrm>
            <a:off x="19950056" y="8300107"/>
            <a:ext cx="18518505" cy="584775"/>
          </a:xfrm>
          <a:prstGeom prst="rect">
            <a:avLst/>
          </a:prstGeom>
        </p:spPr>
        <p:txBody>
          <a:bodyPr wrap="square">
            <a:spAutoFit/>
          </a:bodyPr>
          <a:lstStyle/>
          <a:p>
            <a:pPr algn="ctr"/>
            <a:r>
              <a:rPr lang="en-CA" sz="3200" dirty="0" smtClean="0">
                <a:latin typeface="Arial" panose="020B0604020202020204" pitchFamily="34" charset="0"/>
                <a:cs typeface="Arial" panose="020B0604020202020204" pitchFamily="34" charset="0"/>
              </a:rPr>
              <a:t>An instrument was designed, prototyped and tested to reach </a:t>
            </a:r>
            <a:r>
              <a:rPr lang="en-CA" sz="3200" dirty="0">
                <a:latin typeface="Arial" panose="020B0604020202020204" pitchFamily="34" charset="0"/>
                <a:cs typeface="Arial" panose="020B0604020202020204" pitchFamily="34" charset="0"/>
              </a:rPr>
              <a:t>structures visualized by the endoscope. </a:t>
            </a:r>
          </a:p>
        </p:txBody>
      </p:sp>
      <p:sp>
        <p:nvSpPr>
          <p:cNvPr id="3" name="TextBox 2"/>
          <p:cNvSpPr txBox="1"/>
          <p:nvPr/>
        </p:nvSpPr>
        <p:spPr>
          <a:xfrm>
            <a:off x="415413" y="7465535"/>
            <a:ext cx="18393664" cy="769441"/>
          </a:xfrm>
          <a:prstGeom prst="rect">
            <a:avLst/>
          </a:prstGeom>
          <a:noFill/>
        </p:spPr>
        <p:txBody>
          <a:bodyPr wrap="square" rtlCol="0">
            <a:spAutoFit/>
          </a:bodyPr>
          <a:lstStyle/>
          <a:p>
            <a:pPr algn="ctr"/>
            <a:r>
              <a:rPr lang="en-US" sz="4400" b="1" dirty="0" smtClean="0">
                <a:solidFill>
                  <a:srgbClr val="002060"/>
                </a:solidFill>
              </a:rPr>
              <a:t>Defining the Challenges of TEES</a:t>
            </a:r>
            <a:endParaRPr lang="en-US" sz="4400" b="1" dirty="0">
              <a:solidFill>
                <a:srgbClr val="002060"/>
              </a:solidFill>
            </a:endParaRPr>
          </a:p>
        </p:txBody>
      </p:sp>
      <p:sp>
        <p:nvSpPr>
          <p:cNvPr id="44" name="TextBox 43"/>
          <p:cNvSpPr txBox="1"/>
          <p:nvPr/>
        </p:nvSpPr>
        <p:spPr>
          <a:xfrm>
            <a:off x="18809077" y="7545082"/>
            <a:ext cx="18393664" cy="769441"/>
          </a:xfrm>
          <a:prstGeom prst="rect">
            <a:avLst/>
          </a:prstGeom>
          <a:noFill/>
        </p:spPr>
        <p:txBody>
          <a:bodyPr wrap="square" rtlCol="0">
            <a:spAutoFit/>
          </a:bodyPr>
          <a:lstStyle/>
          <a:p>
            <a:pPr algn="ctr"/>
            <a:r>
              <a:rPr lang="en-US" sz="4400" b="1" dirty="0" smtClean="0">
                <a:solidFill>
                  <a:srgbClr val="002060"/>
                </a:solidFill>
              </a:rPr>
              <a:t>Development of a New Instrument for TEES</a:t>
            </a:r>
            <a:endParaRPr lang="en-US" sz="4400" b="1" dirty="0">
              <a:solidFill>
                <a:srgbClr val="002060"/>
              </a:solidFill>
            </a:endParaRPr>
          </a:p>
        </p:txBody>
      </p:sp>
      <p:sp>
        <p:nvSpPr>
          <p:cNvPr id="7" name="TextBox 6"/>
          <p:cNvSpPr txBox="1"/>
          <p:nvPr/>
        </p:nvSpPr>
        <p:spPr>
          <a:xfrm>
            <a:off x="126567" y="24444340"/>
            <a:ext cx="5837111" cy="707886"/>
          </a:xfrm>
          <a:prstGeom prst="rect">
            <a:avLst/>
          </a:prstGeom>
          <a:noFill/>
        </p:spPr>
        <p:txBody>
          <a:bodyPr wrap="none" rtlCol="0">
            <a:spAutoFit/>
          </a:bodyPr>
          <a:lstStyle/>
          <a:p>
            <a:r>
              <a:rPr lang="en-US" sz="4000" b="1" dirty="0" smtClean="0"/>
              <a:t>Needs Analysis Study: </a:t>
            </a:r>
            <a:endParaRPr lang="en-US" sz="4000" b="1" dirty="0"/>
          </a:p>
        </p:txBody>
      </p:sp>
      <p:sp>
        <p:nvSpPr>
          <p:cNvPr id="48" name="TextBox 47"/>
          <p:cNvSpPr txBox="1"/>
          <p:nvPr/>
        </p:nvSpPr>
        <p:spPr>
          <a:xfrm>
            <a:off x="19482648" y="11646211"/>
            <a:ext cx="5001690" cy="707886"/>
          </a:xfrm>
          <a:prstGeom prst="rect">
            <a:avLst/>
          </a:prstGeom>
          <a:noFill/>
        </p:spPr>
        <p:txBody>
          <a:bodyPr wrap="none" rtlCol="0">
            <a:spAutoFit/>
          </a:bodyPr>
          <a:lstStyle/>
          <a:p>
            <a:r>
              <a:rPr lang="en-US" sz="4000" b="1" dirty="0" smtClean="0"/>
              <a:t>Instrument Design: </a:t>
            </a:r>
            <a:endParaRPr lang="en-US" sz="4000" b="1" dirty="0"/>
          </a:p>
        </p:txBody>
      </p:sp>
      <p:sp>
        <p:nvSpPr>
          <p:cNvPr id="49" name="TextBox 48"/>
          <p:cNvSpPr txBox="1"/>
          <p:nvPr/>
        </p:nvSpPr>
        <p:spPr>
          <a:xfrm>
            <a:off x="19482648" y="22101738"/>
            <a:ext cx="5543505" cy="707886"/>
          </a:xfrm>
          <a:prstGeom prst="rect">
            <a:avLst/>
          </a:prstGeom>
          <a:noFill/>
        </p:spPr>
        <p:txBody>
          <a:bodyPr wrap="none" rtlCol="0">
            <a:spAutoFit/>
          </a:bodyPr>
          <a:lstStyle/>
          <a:p>
            <a:r>
              <a:rPr lang="en-US" sz="4000" b="1" dirty="0" smtClean="0"/>
              <a:t>Instrument Prototype:</a:t>
            </a:r>
            <a:endParaRPr lang="en-US" sz="4000" b="1" dirty="0"/>
          </a:p>
        </p:txBody>
      </p:sp>
      <p:pic>
        <p:nvPicPr>
          <p:cNvPr id="50" name="Picture 49"/>
          <p:cNvPicPr>
            <a:picLocks noChangeAspect="1"/>
          </p:cNvPicPr>
          <p:nvPr/>
        </p:nvPicPr>
        <p:blipFill>
          <a:blip r:embed="rId13"/>
          <a:stretch>
            <a:fillRect/>
          </a:stretch>
        </p:blipFill>
        <p:spPr>
          <a:xfrm>
            <a:off x="20132268" y="22286350"/>
            <a:ext cx="15747281" cy="3909290"/>
          </a:xfrm>
          <a:prstGeom prst="rect">
            <a:avLst/>
          </a:prstGeom>
        </p:spPr>
      </p:pic>
      <p:sp>
        <p:nvSpPr>
          <p:cNvPr id="51" name="TextBox 50"/>
          <p:cNvSpPr txBox="1"/>
          <p:nvPr/>
        </p:nvSpPr>
        <p:spPr>
          <a:xfrm>
            <a:off x="19482648" y="28246405"/>
            <a:ext cx="5077544" cy="707886"/>
          </a:xfrm>
          <a:prstGeom prst="rect">
            <a:avLst/>
          </a:prstGeom>
          <a:noFill/>
        </p:spPr>
        <p:txBody>
          <a:bodyPr wrap="none" rtlCol="0">
            <a:spAutoFit/>
          </a:bodyPr>
          <a:lstStyle/>
          <a:p>
            <a:r>
              <a:rPr lang="en-US" sz="4000" b="1" dirty="0" smtClean="0"/>
              <a:t>Instrument Testing: </a:t>
            </a:r>
            <a:endParaRPr lang="en-US" sz="4000" b="1" dirty="0"/>
          </a:p>
        </p:txBody>
      </p:sp>
      <p:cxnSp>
        <p:nvCxnSpPr>
          <p:cNvPr id="21" name="Straight Connector 20"/>
          <p:cNvCxnSpPr/>
          <p:nvPr/>
        </p:nvCxnSpPr>
        <p:spPr>
          <a:xfrm flipV="1">
            <a:off x="0" y="34537523"/>
            <a:ext cx="38468561" cy="14897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081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Group 54"/>
          <p:cNvGrpSpPr/>
          <p:nvPr/>
        </p:nvGrpSpPr>
        <p:grpSpPr>
          <a:xfrm>
            <a:off x="10841128" y="10563475"/>
            <a:ext cx="13512169" cy="10440038"/>
            <a:chOff x="10841128" y="10563475"/>
            <a:chExt cx="13512169" cy="10440038"/>
          </a:xfrm>
        </p:grpSpPr>
        <p:sp>
          <p:nvSpPr>
            <p:cNvPr id="2" name="Rounded Rectangle 1"/>
            <p:cNvSpPr/>
            <p:nvPr/>
          </p:nvSpPr>
          <p:spPr>
            <a:xfrm>
              <a:off x="10967229" y="15053172"/>
              <a:ext cx="5689279" cy="1820645"/>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smtClean="0"/>
                <a:t>Cross-sectional mixed methods study </a:t>
              </a:r>
              <a:r>
                <a:rPr lang="en-US" sz="3000" dirty="0" err="1" smtClean="0"/>
                <a:t>questionnaireç</a:t>
              </a:r>
              <a:endParaRPr lang="en-US" sz="3000" dirty="0"/>
            </a:p>
          </p:txBody>
        </p:sp>
        <p:sp>
          <p:nvSpPr>
            <p:cNvPr id="3" name="Rounded Rectangle 2"/>
            <p:cNvSpPr/>
            <p:nvPr/>
          </p:nvSpPr>
          <p:spPr>
            <a:xfrm>
              <a:off x="11239848" y="10691045"/>
              <a:ext cx="5144045" cy="122413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smtClean="0"/>
                <a:t>Interviews with 5 local </a:t>
              </a:r>
              <a:r>
                <a:rPr lang="en-US" sz="3000" dirty="0" err="1" smtClean="0"/>
                <a:t>otologists</a:t>
              </a:r>
              <a:endParaRPr lang="en-US" sz="3000" dirty="0"/>
            </a:p>
          </p:txBody>
        </p:sp>
        <p:sp>
          <p:nvSpPr>
            <p:cNvPr id="4" name="Rounded Rectangle 3"/>
            <p:cNvSpPr/>
            <p:nvPr/>
          </p:nvSpPr>
          <p:spPr>
            <a:xfrm>
              <a:off x="11239848" y="12200276"/>
              <a:ext cx="5144045" cy="122413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smtClean="0"/>
                <a:t>Pilot questionnaire</a:t>
              </a:r>
              <a:endParaRPr lang="en-US" sz="3000" dirty="0"/>
            </a:p>
          </p:txBody>
        </p:sp>
        <p:sp>
          <p:nvSpPr>
            <p:cNvPr id="5" name="Rounded Rectangle 4"/>
            <p:cNvSpPr/>
            <p:nvPr/>
          </p:nvSpPr>
          <p:spPr>
            <a:xfrm>
              <a:off x="11239848" y="13615055"/>
              <a:ext cx="5144045" cy="122413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smtClean="0"/>
                <a:t>TEES skills course</a:t>
              </a:r>
              <a:endParaRPr lang="en-US" sz="3000" dirty="0"/>
            </a:p>
          </p:txBody>
        </p:sp>
        <p:sp>
          <p:nvSpPr>
            <p:cNvPr id="6" name="Rounded Rectangle 5"/>
            <p:cNvSpPr/>
            <p:nvPr/>
          </p:nvSpPr>
          <p:spPr>
            <a:xfrm>
              <a:off x="11239848" y="17141219"/>
              <a:ext cx="5144045" cy="122413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smtClean="0"/>
                <a:t>51 international TEES Surgeon responses</a:t>
              </a:r>
              <a:endParaRPr lang="en-US" sz="3000" dirty="0"/>
            </a:p>
          </p:txBody>
        </p:sp>
        <p:sp>
          <p:nvSpPr>
            <p:cNvPr id="8" name="Rounded Rectangle 7"/>
            <p:cNvSpPr/>
            <p:nvPr/>
          </p:nvSpPr>
          <p:spPr>
            <a:xfrm>
              <a:off x="10841128" y="18694457"/>
              <a:ext cx="5941480" cy="2309056"/>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smtClean="0"/>
                <a:t>Non-parametric data analysis: </a:t>
              </a:r>
              <a:r>
                <a:rPr lang="en-US" sz="3000" dirty="0" err="1" smtClean="0"/>
                <a:t>Kruskal</a:t>
              </a:r>
              <a:r>
                <a:rPr lang="en-US" sz="3000" dirty="0" smtClean="0"/>
                <a:t> Wallis H-Test</a:t>
              </a:r>
            </a:p>
            <a:p>
              <a:pPr algn="ctr"/>
              <a:r>
                <a:rPr lang="en-US" sz="3000" dirty="0" smtClean="0"/>
                <a:t>Wilcoxon Method</a:t>
              </a:r>
            </a:p>
            <a:p>
              <a:pPr algn="ctr"/>
              <a:r>
                <a:rPr lang="en-US" sz="3000" dirty="0" smtClean="0"/>
                <a:t>P&lt;0.05 significant</a:t>
              </a:r>
              <a:endParaRPr lang="en-US" sz="3000" dirty="0"/>
            </a:p>
          </p:txBody>
        </p:sp>
        <p:grpSp>
          <p:nvGrpSpPr>
            <p:cNvPr id="19" name="Group 18"/>
            <p:cNvGrpSpPr/>
            <p:nvPr/>
          </p:nvGrpSpPr>
          <p:grpSpPr>
            <a:xfrm>
              <a:off x="17908637" y="10563475"/>
              <a:ext cx="6444660" cy="9981649"/>
              <a:chOff x="18088713" y="10728925"/>
              <a:chExt cx="6444660" cy="9981649"/>
            </a:xfrm>
          </p:grpSpPr>
          <p:sp>
            <p:nvSpPr>
              <p:cNvPr id="9" name="Rounded Rectangle 8"/>
              <p:cNvSpPr/>
              <p:nvPr/>
            </p:nvSpPr>
            <p:spPr>
              <a:xfrm>
                <a:off x="18088715" y="10728925"/>
                <a:ext cx="6444658" cy="2355027"/>
              </a:xfrm>
              <a:prstGeom prst="roundRect">
                <a:avLst/>
              </a:prstGeom>
              <a:solidFill>
                <a:srgbClr val="31859C">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t>TEES Experience: </a:t>
                </a:r>
              </a:p>
              <a:p>
                <a:pPr algn="ctr"/>
                <a:r>
                  <a:rPr lang="en-US" sz="2000" dirty="0" smtClean="0"/>
                  <a:t>Percent of TEES Cases: </a:t>
                </a:r>
              </a:p>
              <a:p>
                <a:pPr algn="ctr"/>
                <a:r>
                  <a:rPr lang="en-US" sz="2000" dirty="0" smtClean="0"/>
                  <a:t>0%</a:t>
                </a:r>
              </a:p>
              <a:p>
                <a:pPr algn="ctr"/>
                <a:r>
                  <a:rPr lang="en-US" sz="2000" dirty="0" smtClean="0"/>
                  <a:t>Up to 50%</a:t>
                </a:r>
              </a:p>
              <a:p>
                <a:pPr algn="ctr"/>
                <a:r>
                  <a:rPr lang="en-US" sz="2000" dirty="0" smtClean="0"/>
                  <a:t>50-90%</a:t>
                </a:r>
              </a:p>
              <a:p>
                <a:pPr algn="ctr"/>
                <a:r>
                  <a:rPr lang="en-US" sz="2000" dirty="0" smtClean="0"/>
                  <a:t>More than 90%</a:t>
                </a:r>
                <a:endParaRPr lang="en-US" sz="2000" dirty="0"/>
              </a:p>
            </p:txBody>
          </p:sp>
          <p:sp>
            <p:nvSpPr>
              <p:cNvPr id="10" name="Rounded Rectangle 9"/>
              <p:cNvSpPr/>
              <p:nvPr/>
            </p:nvSpPr>
            <p:spPr>
              <a:xfrm>
                <a:off x="18088715" y="13206231"/>
                <a:ext cx="6444658" cy="1209120"/>
              </a:xfrm>
              <a:prstGeom prst="roundRect">
                <a:avLst/>
              </a:prstGeom>
              <a:solidFill>
                <a:srgbClr val="31859C">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Use of specialized TEES Instruments?</a:t>
                </a:r>
              </a:p>
              <a:p>
                <a:pPr algn="ctr"/>
                <a:r>
                  <a:rPr lang="en-US" sz="2000" dirty="0"/>
                  <a:t>Yes </a:t>
                </a:r>
              </a:p>
              <a:p>
                <a:pPr algn="ctr"/>
                <a:r>
                  <a:rPr lang="en-US" sz="2000" dirty="0"/>
                  <a:t>No</a:t>
                </a:r>
              </a:p>
            </p:txBody>
          </p:sp>
          <p:sp>
            <p:nvSpPr>
              <p:cNvPr id="12" name="Rounded Rectangle 11"/>
              <p:cNvSpPr/>
              <p:nvPr/>
            </p:nvSpPr>
            <p:spPr>
              <a:xfrm>
                <a:off x="18088713" y="19000622"/>
                <a:ext cx="6444657" cy="1709952"/>
              </a:xfrm>
              <a:prstGeom prst="roundRect">
                <a:avLst/>
              </a:prstGeom>
              <a:solidFill>
                <a:srgbClr val="31859C">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“Are there any other instruments that you would like to see modified or developed for endoscopic ear surgery? Please give examples” </a:t>
                </a:r>
              </a:p>
            </p:txBody>
          </p:sp>
          <p:grpSp>
            <p:nvGrpSpPr>
              <p:cNvPr id="15" name="Group 14"/>
              <p:cNvGrpSpPr/>
              <p:nvPr/>
            </p:nvGrpSpPr>
            <p:grpSpPr>
              <a:xfrm>
                <a:off x="18088713" y="14537630"/>
                <a:ext cx="6444657" cy="4322277"/>
                <a:chOff x="17243591" y="14450455"/>
                <a:chExt cx="7123642" cy="4322277"/>
              </a:xfrm>
            </p:grpSpPr>
            <p:sp>
              <p:nvSpPr>
                <p:cNvPr id="11" name="Rounded Rectangle 10"/>
                <p:cNvSpPr/>
                <p:nvPr/>
              </p:nvSpPr>
              <p:spPr>
                <a:xfrm>
                  <a:off x="17243591" y="14450455"/>
                  <a:ext cx="7123642" cy="4322277"/>
                </a:xfrm>
                <a:prstGeom prst="roundRect">
                  <a:avLst/>
                </a:prstGeom>
                <a:solidFill>
                  <a:srgbClr val="31859C">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Visual Analog Scale: </a:t>
                  </a:r>
                </a:p>
                <a:p>
                  <a:pPr algn="ctr"/>
                  <a:r>
                    <a:rPr lang="en-US" sz="2000" dirty="0"/>
                    <a:t>Rate need for better instrumentation to address the following TEES challenges: </a:t>
                  </a:r>
                </a:p>
                <a:p>
                  <a:pPr algn="ctr"/>
                  <a:r>
                    <a:rPr lang="en-US" sz="2000" dirty="0"/>
                    <a:t>Reaching structures visualized by the endoscope</a:t>
                  </a:r>
                </a:p>
                <a:p>
                  <a:pPr algn="ctr"/>
                  <a:r>
                    <a:rPr lang="en-US" sz="2000" dirty="0"/>
                    <a:t>Dissection and removal of cholesteatoma</a:t>
                  </a:r>
                </a:p>
                <a:p>
                  <a:pPr algn="ctr"/>
                  <a:r>
                    <a:rPr lang="en-US" sz="2000" dirty="0"/>
                    <a:t>Cutting bone</a:t>
                  </a:r>
                </a:p>
                <a:p>
                  <a:pPr algn="ctr"/>
                  <a:r>
                    <a:rPr lang="en-US" sz="2000" dirty="0"/>
                    <a:t>Bleeding control</a:t>
                  </a:r>
                </a:p>
                <a:p>
                  <a:pPr algn="ctr"/>
                  <a:r>
                    <a:rPr lang="en-US" sz="2000" dirty="0"/>
                    <a:t>Keeping the endoscope lens clean</a:t>
                  </a:r>
                </a:p>
                <a:p>
                  <a:pPr algn="ctr"/>
                  <a:r>
                    <a:rPr lang="en-US" sz="2000" dirty="0"/>
                    <a:t>Positioning a graft</a:t>
                  </a:r>
                </a:p>
                <a:p>
                  <a:pPr algn="ctr"/>
                  <a:endParaRPr lang="en-US" sz="2000" dirty="0"/>
                </a:p>
                <a:p>
                  <a:pPr algn="ctr"/>
                  <a:endParaRPr lang="en-US" sz="2000" dirty="0"/>
                </a:p>
                <a:p>
                  <a:pPr algn="ctr"/>
                  <a:endParaRPr lang="en-US" sz="2000" dirty="0"/>
                </a:p>
                <a:p>
                  <a:pPr algn="ctr"/>
                  <a:endParaRPr lang="en-US" sz="2000" dirty="0"/>
                </a:p>
              </p:txBody>
            </p:sp>
            <p:pic>
              <p:nvPicPr>
                <p:cNvPr id="14" name="Picture 13"/>
                <p:cNvPicPr>
                  <a:picLocks noChangeAspect="1"/>
                </p:cNvPicPr>
                <p:nvPr/>
              </p:nvPicPr>
              <p:blipFill>
                <a:blip r:embed="rId3"/>
                <a:stretch>
                  <a:fillRect/>
                </a:stretch>
              </p:blipFill>
              <p:spPr>
                <a:xfrm>
                  <a:off x="18890307" y="17515456"/>
                  <a:ext cx="3797300" cy="1079500"/>
                </a:xfrm>
                <a:prstGeom prst="rect">
                  <a:avLst/>
                </a:prstGeom>
              </p:spPr>
            </p:pic>
          </p:grpSp>
        </p:grpSp>
        <p:cxnSp>
          <p:nvCxnSpPr>
            <p:cNvPr id="21" name="Straight Arrow Connector 20"/>
            <p:cNvCxnSpPr>
              <a:stCxn id="2" idx="3"/>
              <a:endCxn id="9" idx="1"/>
            </p:cNvCxnSpPr>
            <p:nvPr/>
          </p:nvCxnSpPr>
          <p:spPr>
            <a:xfrm flipV="1">
              <a:off x="16656508" y="11740989"/>
              <a:ext cx="1252131" cy="4222506"/>
            </a:xfrm>
            <a:prstGeom prst="straightConnector1">
              <a:avLst/>
            </a:prstGeom>
            <a:ln>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2" idx="3"/>
              <a:endCxn id="12" idx="1"/>
            </p:cNvCxnSpPr>
            <p:nvPr/>
          </p:nvCxnSpPr>
          <p:spPr>
            <a:xfrm>
              <a:off x="16656508" y="15963495"/>
              <a:ext cx="1252129" cy="3726653"/>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3" idx="2"/>
              <a:endCxn id="4" idx="0"/>
            </p:cNvCxnSpPr>
            <p:nvPr/>
          </p:nvCxnSpPr>
          <p:spPr>
            <a:xfrm>
              <a:off x="13811871" y="11915181"/>
              <a:ext cx="0" cy="285095"/>
            </a:xfrm>
            <a:prstGeom prst="straightConnector1">
              <a:avLst/>
            </a:prstGeom>
            <a:ln w="28575">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4" idx="2"/>
              <a:endCxn id="5" idx="0"/>
            </p:cNvCxnSpPr>
            <p:nvPr/>
          </p:nvCxnSpPr>
          <p:spPr>
            <a:xfrm>
              <a:off x="13811871" y="13424412"/>
              <a:ext cx="0" cy="190643"/>
            </a:xfrm>
            <a:prstGeom prst="straightConnector1">
              <a:avLst/>
            </a:prstGeom>
            <a:ln w="28575">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5" idx="2"/>
              <a:endCxn id="2" idx="0"/>
            </p:cNvCxnSpPr>
            <p:nvPr/>
          </p:nvCxnSpPr>
          <p:spPr>
            <a:xfrm flipH="1">
              <a:off x="13811869" y="14839191"/>
              <a:ext cx="2" cy="213981"/>
            </a:xfrm>
            <a:prstGeom prst="straightConnector1">
              <a:avLst/>
            </a:prstGeom>
            <a:ln w="28575">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2" idx="2"/>
              <a:endCxn id="6" idx="0"/>
            </p:cNvCxnSpPr>
            <p:nvPr/>
          </p:nvCxnSpPr>
          <p:spPr>
            <a:xfrm>
              <a:off x="13811869" y="16873817"/>
              <a:ext cx="2" cy="267402"/>
            </a:xfrm>
            <a:prstGeom prst="straightConnector1">
              <a:avLst/>
            </a:prstGeom>
            <a:ln w="28575">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6" idx="2"/>
              <a:endCxn id="8" idx="0"/>
            </p:cNvCxnSpPr>
            <p:nvPr/>
          </p:nvCxnSpPr>
          <p:spPr>
            <a:xfrm flipH="1">
              <a:off x="13811868" y="18365355"/>
              <a:ext cx="3" cy="329102"/>
            </a:xfrm>
            <a:prstGeom prst="straightConnector1">
              <a:avLst/>
            </a:prstGeom>
            <a:ln w="28575">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0" name="Group 59"/>
          <p:cNvGrpSpPr/>
          <p:nvPr/>
        </p:nvGrpSpPr>
        <p:grpSpPr>
          <a:xfrm>
            <a:off x="1706837" y="27125661"/>
            <a:ext cx="7838022" cy="6089230"/>
            <a:chOff x="1706837" y="27125661"/>
            <a:chExt cx="7838022" cy="6089230"/>
          </a:xfrm>
        </p:grpSpPr>
        <p:grpSp>
          <p:nvGrpSpPr>
            <p:cNvPr id="56" name="Group 55"/>
            <p:cNvGrpSpPr>
              <a:grpSpLocks/>
            </p:cNvGrpSpPr>
            <p:nvPr/>
          </p:nvGrpSpPr>
          <p:grpSpPr bwMode="auto">
            <a:xfrm>
              <a:off x="1706837" y="27125661"/>
              <a:ext cx="7838022" cy="6089230"/>
              <a:chOff x="0" y="0"/>
              <a:chExt cx="6040352" cy="4692860"/>
            </a:xfrm>
          </p:grpSpPr>
          <p:pic>
            <p:nvPicPr>
              <p:cNvPr id="57"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369332"/>
                <a:ext cx="5981700" cy="4323528"/>
              </a:xfrm>
              <a:prstGeom prst="rect">
                <a:avLst/>
              </a:prstGeom>
              <a:noFill/>
              <a:extLst>
                <a:ext uri="{909E8E84-426E-40DD-AFC4-6F175D3DCCD1}">
                  <a14:hiddenFill xmlns:a14="http://schemas.microsoft.com/office/drawing/2010/main">
                    <a:solidFill>
                      <a:srgbClr val="FFFFFF"/>
                    </a:solidFill>
                  </a14:hiddenFill>
                </a:ext>
              </a:extLst>
            </p:spPr>
          </p:pic>
          <p:sp>
            <p:nvSpPr>
              <p:cNvPr id="58" name="Text Box 4"/>
              <p:cNvSpPr txBox="1">
                <a:spLocks noChangeArrowheads="1"/>
              </p:cNvSpPr>
              <p:nvPr/>
            </p:nvSpPr>
            <p:spPr bwMode="auto">
              <a:xfrm>
                <a:off x="403745" y="0"/>
                <a:ext cx="5636607" cy="355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91440" tIns="45720" rIns="91440" bIns="4572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charset="0"/>
                    <a:ea typeface="Times New Roman" charset="0"/>
                  </a:rPr>
                  <a:t>Need for Better Instrumentation vs. TEES Challenge</a:t>
                </a:r>
                <a:endParaRPr kumimoji="0" lang="en-US" altLang="en-US" sz="3600" b="0" i="0" u="none" strike="noStrike" cap="none" normalizeH="0" baseline="0" dirty="0">
                  <a:ln>
                    <a:noFill/>
                  </a:ln>
                  <a:solidFill>
                    <a:schemeClr val="tx1"/>
                  </a:solidFill>
                  <a:effectLst/>
                  <a:latin typeface="Arial" charset="0"/>
                </a:endParaRPr>
              </a:p>
            </p:txBody>
          </p:sp>
        </p:grpSp>
        <p:sp>
          <p:nvSpPr>
            <p:cNvPr id="59" name="Rectangle 58"/>
            <p:cNvSpPr/>
            <p:nvPr/>
          </p:nvSpPr>
          <p:spPr>
            <a:xfrm>
              <a:off x="2714949" y="27773733"/>
              <a:ext cx="864096" cy="5256584"/>
            </a:xfrm>
            <a:prstGeom prst="rect">
              <a:avLst/>
            </a:prstGeom>
            <a:solidFill>
              <a:srgbClr val="31859C">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3" name="Picture 6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91613" y="21822167"/>
            <a:ext cx="8363712" cy="1920240"/>
          </a:xfrm>
          <a:prstGeom prst="rect">
            <a:avLst/>
          </a:prstGeom>
        </p:spPr>
      </p:pic>
      <p:pic>
        <p:nvPicPr>
          <p:cNvPr id="64" name="Picture 6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433733" y="21362440"/>
            <a:ext cx="7760208" cy="2676144"/>
          </a:xfrm>
          <a:prstGeom prst="rect">
            <a:avLst/>
          </a:prstGeom>
        </p:spPr>
      </p:pic>
      <p:pic>
        <p:nvPicPr>
          <p:cNvPr id="65" name="Picture 6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037429" y="26706567"/>
            <a:ext cx="6729984" cy="4187952"/>
          </a:xfrm>
          <a:prstGeom prst="rect">
            <a:avLst/>
          </a:prstGeom>
        </p:spPr>
      </p:pic>
      <p:pic>
        <p:nvPicPr>
          <p:cNvPr id="116" name="Picture 115"/>
          <p:cNvPicPr>
            <a:picLocks noChangeAspect="1"/>
          </p:cNvPicPr>
          <p:nvPr/>
        </p:nvPicPr>
        <p:blipFill>
          <a:blip r:embed="rId8"/>
          <a:stretch>
            <a:fillRect/>
          </a:stretch>
        </p:blipFill>
        <p:spPr>
          <a:xfrm>
            <a:off x="13817562" y="1534685"/>
            <a:ext cx="10149788" cy="6715069"/>
          </a:xfrm>
          <a:prstGeom prst="rect">
            <a:avLst/>
          </a:prstGeom>
        </p:spPr>
      </p:pic>
      <p:pic>
        <p:nvPicPr>
          <p:cNvPr id="117" name="Picture 11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316674" y="28339296"/>
            <a:ext cx="5608320" cy="2517648"/>
          </a:xfrm>
          <a:prstGeom prst="rect">
            <a:avLst/>
          </a:prstGeom>
        </p:spPr>
      </p:pic>
      <p:sp>
        <p:nvSpPr>
          <p:cNvPr id="118" name="Rounded Rectangle 117"/>
          <p:cNvSpPr/>
          <p:nvPr/>
        </p:nvSpPr>
        <p:spPr>
          <a:xfrm>
            <a:off x="2743154" y="6531374"/>
            <a:ext cx="4436291" cy="1368152"/>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smtClean="0"/>
              <a:t>Design</a:t>
            </a:r>
            <a:endParaRPr lang="en-US" sz="3600" b="1" dirty="0"/>
          </a:p>
        </p:txBody>
      </p:sp>
      <p:sp>
        <p:nvSpPr>
          <p:cNvPr id="119" name="Rounded Rectangle 118"/>
          <p:cNvSpPr/>
          <p:nvPr/>
        </p:nvSpPr>
        <p:spPr>
          <a:xfrm>
            <a:off x="2778253" y="10182547"/>
            <a:ext cx="4436291" cy="1368152"/>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smtClean="0"/>
              <a:t>Prototype</a:t>
            </a:r>
            <a:endParaRPr lang="en-US" sz="3600" b="1" dirty="0"/>
          </a:p>
        </p:txBody>
      </p:sp>
      <p:sp>
        <p:nvSpPr>
          <p:cNvPr id="121" name="Rounded Rectangle 120"/>
          <p:cNvSpPr/>
          <p:nvPr/>
        </p:nvSpPr>
        <p:spPr>
          <a:xfrm>
            <a:off x="3393344" y="14946181"/>
            <a:ext cx="4436291" cy="1368152"/>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smtClean="0"/>
              <a:t>Test</a:t>
            </a:r>
            <a:endParaRPr lang="en-US" sz="3600" b="1" dirty="0"/>
          </a:p>
        </p:txBody>
      </p:sp>
      <p:grpSp>
        <p:nvGrpSpPr>
          <p:cNvPr id="95" name="Group 94"/>
          <p:cNvGrpSpPr/>
          <p:nvPr/>
        </p:nvGrpSpPr>
        <p:grpSpPr>
          <a:xfrm>
            <a:off x="26847384" y="15748397"/>
            <a:ext cx="9723472" cy="3928584"/>
            <a:chOff x="26847384" y="15748397"/>
            <a:chExt cx="9723472" cy="3928584"/>
          </a:xfrm>
        </p:grpSpPr>
        <p:grpSp>
          <p:nvGrpSpPr>
            <p:cNvPr id="66" name="Group 65"/>
            <p:cNvGrpSpPr/>
            <p:nvPr/>
          </p:nvGrpSpPr>
          <p:grpSpPr>
            <a:xfrm>
              <a:off x="27052817" y="15829592"/>
              <a:ext cx="9518039" cy="3847389"/>
              <a:chOff x="1143231" y="2363582"/>
              <a:chExt cx="6644340" cy="2685780"/>
            </a:xfrm>
          </p:grpSpPr>
          <p:grpSp>
            <p:nvGrpSpPr>
              <p:cNvPr id="67" name="Group 66"/>
              <p:cNvGrpSpPr/>
              <p:nvPr/>
            </p:nvGrpSpPr>
            <p:grpSpPr>
              <a:xfrm rot="1475182">
                <a:off x="7169848" y="2363582"/>
                <a:ext cx="571500" cy="2086346"/>
                <a:chOff x="1559826" y="2123891"/>
                <a:chExt cx="571500" cy="2086346"/>
              </a:xfrm>
            </p:grpSpPr>
            <p:pic>
              <p:nvPicPr>
                <p:cNvPr id="91" name="Picture 8"/>
                <p:cNvPicPr>
                  <a:picLocks noChangeAspect="1" noChangeArrowheads="1"/>
                </p:cNvPicPr>
                <p:nvPr/>
              </p:nvPicPr>
              <p:blipFill>
                <a:blip r:embed="rId10" cstate="print"/>
                <a:srcRect/>
                <a:stretch>
                  <a:fillRect/>
                </a:stretch>
              </p:blipFill>
              <p:spPr bwMode="auto">
                <a:xfrm rot="16200000">
                  <a:off x="1126438" y="3205350"/>
                  <a:ext cx="1438275" cy="571500"/>
                </a:xfrm>
                <a:prstGeom prst="rect">
                  <a:avLst/>
                </a:prstGeom>
                <a:noFill/>
                <a:ln w="9525">
                  <a:noFill/>
                  <a:miter lim="800000"/>
                  <a:headEnd/>
                  <a:tailEnd/>
                </a:ln>
              </p:spPr>
            </p:pic>
            <p:cxnSp>
              <p:nvCxnSpPr>
                <p:cNvPr id="92" name="Straight Connector 91"/>
                <p:cNvCxnSpPr/>
                <p:nvPr/>
              </p:nvCxnSpPr>
              <p:spPr>
                <a:xfrm flipH="1" flipV="1">
                  <a:off x="1845573" y="2123891"/>
                  <a:ext cx="9398" cy="864096"/>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8" name="Group 67"/>
              <p:cNvGrpSpPr/>
              <p:nvPr/>
            </p:nvGrpSpPr>
            <p:grpSpPr>
              <a:xfrm>
                <a:off x="1421985" y="2562834"/>
                <a:ext cx="571500" cy="2091426"/>
                <a:chOff x="1412744" y="1191673"/>
                <a:chExt cx="571500" cy="2091426"/>
              </a:xfrm>
            </p:grpSpPr>
            <p:pic>
              <p:nvPicPr>
                <p:cNvPr id="89" name="Picture 8"/>
                <p:cNvPicPr>
                  <a:picLocks noChangeAspect="1" noChangeArrowheads="1"/>
                </p:cNvPicPr>
                <p:nvPr/>
              </p:nvPicPr>
              <p:blipFill>
                <a:blip r:embed="rId10" cstate="print"/>
                <a:srcRect/>
                <a:stretch>
                  <a:fillRect/>
                </a:stretch>
              </p:blipFill>
              <p:spPr bwMode="auto">
                <a:xfrm rot="16200000">
                  <a:off x="979356" y="2278212"/>
                  <a:ext cx="1438275" cy="571500"/>
                </a:xfrm>
                <a:prstGeom prst="rect">
                  <a:avLst/>
                </a:prstGeom>
                <a:noFill/>
                <a:ln w="9525">
                  <a:noFill/>
                  <a:miter lim="800000"/>
                  <a:headEnd/>
                  <a:tailEnd/>
                </a:ln>
              </p:spPr>
            </p:pic>
            <p:cxnSp>
              <p:nvCxnSpPr>
                <p:cNvPr id="90" name="Straight Connector 89"/>
                <p:cNvCxnSpPr/>
                <p:nvPr/>
              </p:nvCxnSpPr>
              <p:spPr>
                <a:xfrm flipH="1" flipV="1">
                  <a:off x="1709808" y="1191673"/>
                  <a:ext cx="9398" cy="864096"/>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9" name="Group 68"/>
              <p:cNvGrpSpPr/>
              <p:nvPr/>
            </p:nvGrpSpPr>
            <p:grpSpPr>
              <a:xfrm>
                <a:off x="3317594" y="2963015"/>
                <a:ext cx="571500" cy="2086347"/>
                <a:chOff x="3702671" y="1213325"/>
                <a:chExt cx="571500" cy="2086347"/>
              </a:xfrm>
            </p:grpSpPr>
            <p:pic>
              <p:nvPicPr>
                <p:cNvPr id="87" name="Picture 8"/>
                <p:cNvPicPr>
                  <a:picLocks noChangeAspect="1" noChangeArrowheads="1"/>
                </p:cNvPicPr>
                <p:nvPr/>
              </p:nvPicPr>
              <p:blipFill>
                <a:blip r:embed="rId10" cstate="print"/>
                <a:srcRect/>
                <a:stretch>
                  <a:fillRect/>
                </a:stretch>
              </p:blipFill>
              <p:spPr bwMode="auto">
                <a:xfrm rot="16200000">
                  <a:off x="3269283" y="2294785"/>
                  <a:ext cx="1438275" cy="571500"/>
                </a:xfrm>
                <a:prstGeom prst="rect">
                  <a:avLst/>
                </a:prstGeom>
                <a:noFill/>
                <a:ln w="9525">
                  <a:noFill/>
                  <a:miter lim="800000"/>
                  <a:headEnd/>
                  <a:tailEnd/>
                </a:ln>
              </p:spPr>
            </p:pic>
            <p:cxnSp>
              <p:nvCxnSpPr>
                <p:cNvPr id="88" name="Straight Connector 87"/>
                <p:cNvCxnSpPr/>
                <p:nvPr/>
              </p:nvCxnSpPr>
              <p:spPr>
                <a:xfrm flipH="1" flipV="1">
                  <a:off x="3988420" y="1213325"/>
                  <a:ext cx="9398" cy="864096"/>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70" name="Straight Connector 69"/>
              <p:cNvCxnSpPr/>
              <p:nvPr/>
            </p:nvCxnSpPr>
            <p:spPr>
              <a:xfrm>
                <a:off x="2153216" y="3195612"/>
                <a:ext cx="0" cy="1222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1556906" y="3195612"/>
                <a:ext cx="0" cy="1222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Oval 71"/>
              <p:cNvSpPr/>
              <p:nvPr/>
            </p:nvSpPr>
            <p:spPr>
              <a:xfrm>
                <a:off x="1143231" y="4294221"/>
                <a:ext cx="360040" cy="36004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p:nvPr/>
            </p:nvSpPr>
            <p:spPr>
              <a:xfrm>
                <a:off x="3102604" y="4273751"/>
                <a:ext cx="360040" cy="36004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73"/>
              <p:cNvGrpSpPr/>
              <p:nvPr/>
            </p:nvGrpSpPr>
            <p:grpSpPr>
              <a:xfrm rot="1475182">
                <a:off x="5202208" y="2891949"/>
                <a:ext cx="571500" cy="2086346"/>
                <a:chOff x="1559826" y="2123891"/>
                <a:chExt cx="571500" cy="2086346"/>
              </a:xfrm>
            </p:grpSpPr>
            <p:pic>
              <p:nvPicPr>
                <p:cNvPr id="85" name="Picture 8"/>
                <p:cNvPicPr>
                  <a:picLocks noChangeAspect="1" noChangeArrowheads="1"/>
                </p:cNvPicPr>
                <p:nvPr/>
              </p:nvPicPr>
              <p:blipFill>
                <a:blip r:embed="rId10" cstate="print"/>
                <a:srcRect/>
                <a:stretch>
                  <a:fillRect/>
                </a:stretch>
              </p:blipFill>
              <p:spPr bwMode="auto">
                <a:xfrm rot="16200000">
                  <a:off x="1126438" y="3205350"/>
                  <a:ext cx="1438275" cy="571500"/>
                </a:xfrm>
                <a:prstGeom prst="rect">
                  <a:avLst/>
                </a:prstGeom>
                <a:noFill/>
                <a:ln w="9525">
                  <a:noFill/>
                  <a:miter lim="800000"/>
                  <a:headEnd/>
                  <a:tailEnd/>
                </a:ln>
              </p:spPr>
            </p:pic>
            <p:cxnSp>
              <p:nvCxnSpPr>
                <p:cNvPr id="86" name="Straight Connector 85"/>
                <p:cNvCxnSpPr/>
                <p:nvPr/>
              </p:nvCxnSpPr>
              <p:spPr>
                <a:xfrm flipH="1" flipV="1">
                  <a:off x="1845573" y="2123891"/>
                  <a:ext cx="9398" cy="864096"/>
                </a:xfrm>
                <a:prstGeom prst="line">
                  <a:avLst/>
                </a:prstGeom>
                <a:ln w="762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75" name="Oval 74"/>
              <p:cNvSpPr/>
              <p:nvPr/>
            </p:nvSpPr>
            <p:spPr>
              <a:xfrm>
                <a:off x="4929700" y="4254868"/>
                <a:ext cx="360040" cy="36004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a:off x="6545704" y="4229368"/>
                <a:ext cx="360040" cy="36004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7" name="Group 76"/>
              <p:cNvGrpSpPr/>
              <p:nvPr/>
            </p:nvGrpSpPr>
            <p:grpSpPr>
              <a:xfrm>
                <a:off x="6948264" y="3245686"/>
                <a:ext cx="596310" cy="1222252"/>
                <a:chOff x="7048321" y="3136677"/>
                <a:chExt cx="596310" cy="1222252"/>
              </a:xfrm>
            </p:grpSpPr>
            <p:cxnSp>
              <p:nvCxnSpPr>
                <p:cNvPr id="83" name="Straight Connector 82"/>
                <p:cNvCxnSpPr/>
                <p:nvPr/>
              </p:nvCxnSpPr>
              <p:spPr>
                <a:xfrm>
                  <a:off x="7644631" y="3136677"/>
                  <a:ext cx="0" cy="1222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7048321" y="3136677"/>
                  <a:ext cx="0" cy="1222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78" name="Straight Connector 77"/>
              <p:cNvCxnSpPr/>
              <p:nvPr/>
            </p:nvCxnSpPr>
            <p:spPr>
              <a:xfrm>
                <a:off x="4097432" y="3250822"/>
                <a:ext cx="0" cy="1222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3501122" y="3231519"/>
                <a:ext cx="0" cy="1222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5912188" y="3165064"/>
                <a:ext cx="0" cy="1222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5315878" y="3165064"/>
                <a:ext cx="0" cy="1222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2" name="TextBox 81"/>
              <p:cNvSpPr txBox="1"/>
              <p:nvPr/>
            </p:nvSpPr>
            <p:spPr>
              <a:xfrm>
                <a:off x="7320777" y="2963015"/>
                <a:ext cx="466794" cy="707886"/>
              </a:xfrm>
              <a:prstGeom prst="rect">
                <a:avLst/>
              </a:prstGeom>
              <a:noFill/>
            </p:spPr>
            <p:txBody>
              <a:bodyPr wrap="none" rtlCol="0">
                <a:spAutoFit/>
              </a:bodyPr>
              <a:lstStyle/>
              <a:p>
                <a:r>
                  <a:rPr lang="en-US" sz="4000" b="1" dirty="0" smtClean="0">
                    <a:solidFill>
                      <a:srgbClr val="FF0000"/>
                    </a:solidFill>
                  </a:rPr>
                  <a:t>X</a:t>
                </a:r>
                <a:endParaRPr lang="en-US" sz="4000" b="1" dirty="0">
                  <a:solidFill>
                    <a:srgbClr val="FF0000"/>
                  </a:solidFill>
                </a:endParaRPr>
              </a:p>
            </p:txBody>
          </p:sp>
        </p:grpSp>
        <p:sp>
          <p:nvSpPr>
            <p:cNvPr id="48" name="TextBox 47"/>
            <p:cNvSpPr txBox="1"/>
            <p:nvPr/>
          </p:nvSpPr>
          <p:spPr>
            <a:xfrm>
              <a:off x="28001239" y="15748397"/>
              <a:ext cx="2686611" cy="646331"/>
            </a:xfrm>
            <a:prstGeom prst="rect">
              <a:avLst/>
            </a:prstGeom>
            <a:noFill/>
          </p:spPr>
          <p:txBody>
            <a:bodyPr wrap="square" rtlCol="0">
              <a:spAutoFit/>
            </a:bodyPr>
            <a:lstStyle/>
            <a:p>
              <a:r>
                <a:rPr lang="en-US" sz="1800" dirty="0" err="1" smtClean="0"/>
                <a:t>Thomassin</a:t>
              </a:r>
              <a:r>
                <a:rPr lang="en-US" sz="1800" dirty="0" smtClean="0"/>
                <a:t> Dissector, double bend</a:t>
              </a:r>
              <a:endParaRPr lang="en-US" sz="1800" dirty="0"/>
            </a:p>
          </p:txBody>
        </p:sp>
        <p:sp>
          <p:nvSpPr>
            <p:cNvPr id="93" name="TextBox 92"/>
            <p:cNvSpPr txBox="1"/>
            <p:nvPr/>
          </p:nvSpPr>
          <p:spPr>
            <a:xfrm>
              <a:off x="28519729" y="17136955"/>
              <a:ext cx="1210588" cy="369332"/>
            </a:xfrm>
            <a:prstGeom prst="rect">
              <a:avLst/>
            </a:prstGeom>
            <a:noFill/>
          </p:spPr>
          <p:txBody>
            <a:bodyPr wrap="none" rtlCol="0">
              <a:spAutoFit/>
            </a:bodyPr>
            <a:lstStyle/>
            <a:p>
              <a:r>
                <a:rPr lang="en-US" sz="1800" smtClean="0"/>
                <a:t>Ear Canal</a:t>
              </a:r>
              <a:endParaRPr lang="en-US" sz="1800" dirty="0"/>
            </a:p>
          </p:txBody>
        </p:sp>
        <p:sp>
          <p:nvSpPr>
            <p:cNvPr id="94" name="TextBox 93"/>
            <p:cNvSpPr txBox="1"/>
            <p:nvPr/>
          </p:nvSpPr>
          <p:spPr>
            <a:xfrm>
              <a:off x="26847384" y="18198092"/>
              <a:ext cx="826124" cy="369332"/>
            </a:xfrm>
            <a:prstGeom prst="rect">
              <a:avLst/>
            </a:prstGeom>
            <a:noFill/>
          </p:spPr>
          <p:txBody>
            <a:bodyPr wrap="none" rtlCol="0">
              <a:spAutoFit/>
            </a:bodyPr>
            <a:lstStyle/>
            <a:p>
              <a:r>
                <a:rPr lang="en-US" sz="1800" smtClean="0"/>
                <a:t>Target</a:t>
              </a:r>
              <a:endParaRPr lang="en-US" sz="1800" dirty="0"/>
            </a:p>
          </p:txBody>
        </p:sp>
        <p:cxnSp>
          <p:nvCxnSpPr>
            <p:cNvPr id="50" name="Straight Arrow Connector 49"/>
            <p:cNvCxnSpPr/>
            <p:nvPr/>
          </p:nvCxnSpPr>
          <p:spPr>
            <a:xfrm flipH="1">
              <a:off x="27973881" y="16350062"/>
              <a:ext cx="450885" cy="40644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flipH="1">
              <a:off x="28533714" y="17458337"/>
              <a:ext cx="450885" cy="40644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01" name="Group 100"/>
          <p:cNvGrpSpPr/>
          <p:nvPr/>
        </p:nvGrpSpPr>
        <p:grpSpPr>
          <a:xfrm>
            <a:off x="28402421" y="9593334"/>
            <a:ext cx="8127866" cy="1957365"/>
            <a:chOff x="28402421" y="9593334"/>
            <a:chExt cx="8127866" cy="1957365"/>
          </a:xfrm>
        </p:grpSpPr>
        <p:grpSp>
          <p:nvGrpSpPr>
            <p:cNvPr id="44" name="Group 43"/>
            <p:cNvGrpSpPr/>
            <p:nvPr/>
          </p:nvGrpSpPr>
          <p:grpSpPr>
            <a:xfrm>
              <a:off x="28402421" y="9593334"/>
              <a:ext cx="8127866" cy="1957365"/>
              <a:chOff x="28402421" y="9593334"/>
              <a:chExt cx="8127866" cy="1957365"/>
            </a:xfrm>
          </p:grpSpPr>
          <p:grpSp>
            <p:nvGrpSpPr>
              <p:cNvPr id="37" name="Group 36"/>
              <p:cNvGrpSpPr/>
              <p:nvPr/>
            </p:nvGrpSpPr>
            <p:grpSpPr>
              <a:xfrm>
                <a:off x="28427462" y="9593334"/>
                <a:ext cx="8102825" cy="1957365"/>
                <a:chOff x="28205782" y="9887940"/>
                <a:chExt cx="8102825" cy="1957365"/>
              </a:xfrm>
            </p:grpSpPr>
            <p:pic>
              <p:nvPicPr>
                <p:cNvPr id="39" name="Picture 38"/>
                <p:cNvPicPr>
                  <a:picLocks noChangeAspect="1"/>
                </p:cNvPicPr>
                <p:nvPr/>
              </p:nvPicPr>
              <p:blipFill rotWithShape="1">
                <a:blip r:embed="rId11"/>
                <a:srcRect l="57099" t="65928"/>
                <a:stretch/>
              </p:blipFill>
              <p:spPr>
                <a:xfrm>
                  <a:off x="31913288" y="9887940"/>
                  <a:ext cx="4395319" cy="1957365"/>
                </a:xfrm>
                <a:prstGeom prst="rect">
                  <a:avLst/>
                </a:prstGeom>
              </p:spPr>
            </p:pic>
            <p:grpSp>
              <p:nvGrpSpPr>
                <p:cNvPr id="24" name="Group 23"/>
                <p:cNvGrpSpPr/>
                <p:nvPr/>
              </p:nvGrpSpPr>
              <p:grpSpPr>
                <a:xfrm>
                  <a:off x="28205782" y="9944958"/>
                  <a:ext cx="3888432" cy="1290441"/>
                  <a:chOff x="28205782" y="9944958"/>
                  <a:chExt cx="3888432" cy="1290441"/>
                </a:xfrm>
              </p:grpSpPr>
              <p:pic>
                <p:nvPicPr>
                  <p:cNvPr id="36" name="Picture 35"/>
                  <p:cNvPicPr>
                    <a:picLocks noChangeAspect="1"/>
                  </p:cNvPicPr>
                  <p:nvPr/>
                </p:nvPicPr>
                <p:blipFill rotWithShape="1">
                  <a:blip r:embed="rId11"/>
                  <a:srcRect t="68781" r="42101" b="17834"/>
                  <a:stretch/>
                </p:blipFill>
                <p:spPr>
                  <a:xfrm>
                    <a:off x="28205782" y="10059765"/>
                    <a:ext cx="3888432" cy="504056"/>
                  </a:xfrm>
                  <a:prstGeom prst="rect">
                    <a:avLst/>
                  </a:prstGeom>
                </p:spPr>
              </p:pic>
              <p:pic>
                <p:nvPicPr>
                  <p:cNvPr id="45" name="Picture 44"/>
                  <p:cNvPicPr>
                    <a:picLocks noChangeAspect="1"/>
                  </p:cNvPicPr>
                  <p:nvPr/>
                </p:nvPicPr>
                <p:blipFill rotWithShape="1">
                  <a:blip r:embed="rId11"/>
                  <a:srcRect l="51341" t="65928" r="47978"/>
                  <a:stretch/>
                </p:blipFill>
                <p:spPr>
                  <a:xfrm>
                    <a:off x="31557982" y="9944958"/>
                    <a:ext cx="45719" cy="1283070"/>
                  </a:xfrm>
                  <a:prstGeom prst="rect">
                    <a:avLst/>
                  </a:prstGeom>
                </p:spPr>
              </p:pic>
              <p:sp>
                <p:nvSpPr>
                  <p:cNvPr id="22" name="Oval 21"/>
                  <p:cNvSpPr/>
                  <p:nvPr/>
                </p:nvSpPr>
                <p:spPr>
                  <a:xfrm>
                    <a:off x="31590157" y="10474325"/>
                    <a:ext cx="89928" cy="8949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p:cNvPicPr>
                    <a:picLocks noChangeAspect="1"/>
                  </p:cNvPicPr>
                  <p:nvPr/>
                </p:nvPicPr>
                <p:blipFill rotWithShape="1">
                  <a:blip r:embed="rId11"/>
                  <a:srcRect l="24536" t="65928" r="74392"/>
                  <a:stretch/>
                </p:blipFill>
                <p:spPr>
                  <a:xfrm>
                    <a:off x="29942109" y="9952329"/>
                    <a:ext cx="72008" cy="1283070"/>
                  </a:xfrm>
                  <a:prstGeom prst="rect">
                    <a:avLst/>
                  </a:prstGeom>
                </p:spPr>
              </p:pic>
              <p:sp>
                <p:nvSpPr>
                  <p:cNvPr id="20" name="Freeform 19"/>
                  <p:cNvSpPr/>
                  <p:nvPr/>
                </p:nvSpPr>
                <p:spPr>
                  <a:xfrm>
                    <a:off x="28482925" y="10347325"/>
                    <a:ext cx="3248691" cy="127000"/>
                  </a:xfrm>
                  <a:custGeom>
                    <a:avLst/>
                    <a:gdLst>
                      <a:gd name="connsiteX0" fmla="*/ 3165475 w 3248691"/>
                      <a:gd name="connsiteY0" fmla="*/ 127000 h 127000"/>
                      <a:gd name="connsiteX1" fmla="*/ 3178175 w 3248691"/>
                      <a:gd name="connsiteY1" fmla="*/ 57150 h 127000"/>
                      <a:gd name="connsiteX2" fmla="*/ 2403475 w 3248691"/>
                      <a:gd name="connsiteY2" fmla="*/ 12700 h 127000"/>
                      <a:gd name="connsiteX3" fmla="*/ 1924050 w 3248691"/>
                      <a:gd name="connsiteY3" fmla="*/ 0 h 127000"/>
                      <a:gd name="connsiteX4" fmla="*/ 0 w 3248691"/>
                      <a:gd name="connsiteY4" fmla="*/ 25400 h 12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691" h="127000">
                        <a:moveTo>
                          <a:pt x="3165475" y="127000"/>
                        </a:moveTo>
                        <a:cubicBezTo>
                          <a:pt x="3235325" y="101600"/>
                          <a:pt x="3305175" y="76200"/>
                          <a:pt x="3178175" y="57150"/>
                        </a:cubicBezTo>
                        <a:cubicBezTo>
                          <a:pt x="3051175" y="38100"/>
                          <a:pt x="2612496" y="22225"/>
                          <a:pt x="2403475" y="12700"/>
                        </a:cubicBezTo>
                        <a:cubicBezTo>
                          <a:pt x="2194454" y="3175"/>
                          <a:pt x="1924050" y="0"/>
                          <a:pt x="1924050" y="0"/>
                        </a:cubicBezTo>
                        <a:lnTo>
                          <a:pt x="0" y="25400"/>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Freeform 26"/>
                <p:cNvSpPr/>
                <p:nvPr/>
              </p:nvSpPr>
              <p:spPr>
                <a:xfrm>
                  <a:off x="33372287" y="10434336"/>
                  <a:ext cx="1289892" cy="800912"/>
                </a:xfrm>
                <a:custGeom>
                  <a:avLst/>
                  <a:gdLst>
                    <a:gd name="connsiteX0" fmla="*/ 1229139 w 1289892"/>
                    <a:gd name="connsiteY0" fmla="*/ 786942 h 800912"/>
                    <a:gd name="connsiteX1" fmla="*/ 1288774 w 1289892"/>
                    <a:gd name="connsiteY1" fmla="*/ 763751 h 800912"/>
                    <a:gd name="connsiteX2" fmla="*/ 1182756 w 1289892"/>
                    <a:gd name="connsiteY2" fmla="*/ 468890 h 800912"/>
                    <a:gd name="connsiteX3" fmla="*/ 907774 w 1289892"/>
                    <a:gd name="connsiteY3" fmla="*/ 183968 h 800912"/>
                    <a:gd name="connsiteX4" fmla="*/ 536713 w 1289892"/>
                    <a:gd name="connsiteY4" fmla="*/ 21629 h 800912"/>
                    <a:gd name="connsiteX5" fmla="*/ 0 w 1289892"/>
                    <a:gd name="connsiteY5" fmla="*/ 1751 h 80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892" h="800912">
                      <a:moveTo>
                        <a:pt x="1229139" y="786942"/>
                      </a:moveTo>
                      <a:cubicBezTo>
                        <a:pt x="1262822" y="801851"/>
                        <a:pt x="1296505" y="816760"/>
                        <a:pt x="1288774" y="763751"/>
                      </a:cubicBezTo>
                      <a:cubicBezTo>
                        <a:pt x="1281044" y="710742"/>
                        <a:pt x="1246256" y="565520"/>
                        <a:pt x="1182756" y="468890"/>
                      </a:cubicBezTo>
                      <a:cubicBezTo>
                        <a:pt x="1119256" y="372259"/>
                        <a:pt x="1015448" y="258511"/>
                        <a:pt x="907774" y="183968"/>
                      </a:cubicBezTo>
                      <a:cubicBezTo>
                        <a:pt x="800100" y="109424"/>
                        <a:pt x="688009" y="51998"/>
                        <a:pt x="536713" y="21629"/>
                      </a:cubicBezTo>
                      <a:cubicBezTo>
                        <a:pt x="385417" y="-8740"/>
                        <a:pt x="0" y="1751"/>
                        <a:pt x="0" y="1751"/>
                      </a:cubicBez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p:cNvSpPr/>
                <p:nvPr/>
              </p:nvSpPr>
              <p:spPr>
                <a:xfrm>
                  <a:off x="32008759" y="10434336"/>
                  <a:ext cx="1378226" cy="6626"/>
                </a:xfrm>
                <a:custGeom>
                  <a:avLst/>
                  <a:gdLst>
                    <a:gd name="connsiteX0" fmla="*/ 1378226 w 1378226"/>
                    <a:gd name="connsiteY0" fmla="*/ 0 h 6626"/>
                    <a:gd name="connsiteX1" fmla="*/ 0 w 1378226"/>
                    <a:gd name="connsiteY1" fmla="*/ 6626 h 6626"/>
                  </a:gdLst>
                  <a:ahLst/>
                  <a:cxnLst>
                    <a:cxn ang="0">
                      <a:pos x="connsiteX0" y="connsiteY0"/>
                    </a:cxn>
                    <a:cxn ang="0">
                      <a:pos x="connsiteX1" y="connsiteY1"/>
                    </a:cxn>
                  </a:cxnLst>
                  <a:rect l="l" t="t" r="r" b="b"/>
                  <a:pathLst>
                    <a:path w="1378226" h="6626">
                      <a:moveTo>
                        <a:pt x="1378226" y="0"/>
                      </a:moveTo>
                      <a:lnTo>
                        <a:pt x="0" y="6626"/>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34542485" y="11190500"/>
                  <a:ext cx="89928" cy="8949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43" name="Straight Arrow Connector 42"/>
              <p:cNvCxnSpPr>
                <a:stCxn id="20" idx="4"/>
              </p:cNvCxnSpPr>
              <p:nvPr/>
            </p:nvCxnSpPr>
            <p:spPr>
              <a:xfrm flipH="1">
                <a:off x="28402421" y="10078119"/>
                <a:ext cx="302184" cy="0"/>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sp>
          <p:nvSpPr>
            <p:cNvPr id="98" name="TextBox 97"/>
            <p:cNvSpPr txBox="1"/>
            <p:nvPr/>
          </p:nvSpPr>
          <p:spPr>
            <a:xfrm>
              <a:off x="29859625" y="10453494"/>
              <a:ext cx="2534668" cy="400110"/>
            </a:xfrm>
            <a:prstGeom prst="rect">
              <a:avLst/>
            </a:prstGeom>
            <a:noFill/>
          </p:spPr>
          <p:txBody>
            <a:bodyPr wrap="none" rtlCol="0">
              <a:spAutoFit/>
            </a:bodyPr>
            <a:lstStyle/>
            <a:p>
              <a:r>
                <a:rPr lang="en-US" sz="2000" smtClean="0"/>
                <a:t>Cable attached to tip</a:t>
              </a:r>
              <a:endParaRPr lang="en-US" sz="2000" dirty="0"/>
            </a:p>
          </p:txBody>
        </p:sp>
        <p:cxnSp>
          <p:nvCxnSpPr>
            <p:cNvPr id="100" name="Straight Arrow Connector 99"/>
            <p:cNvCxnSpPr>
              <a:endCxn id="45" idx="1"/>
            </p:cNvCxnSpPr>
            <p:nvPr/>
          </p:nvCxnSpPr>
          <p:spPr>
            <a:xfrm flipV="1">
              <a:off x="31518149" y="10291887"/>
              <a:ext cx="261513" cy="2249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7" name="Picture 6"/>
          <p:cNvPicPr>
            <a:picLocks noChangeAspect="1"/>
          </p:cNvPicPr>
          <p:nvPr/>
        </p:nvPicPr>
        <p:blipFill>
          <a:blip r:embed="rId12"/>
          <a:stretch>
            <a:fillRect/>
          </a:stretch>
        </p:blipFill>
        <p:spPr>
          <a:xfrm>
            <a:off x="13756481" y="17852231"/>
            <a:ext cx="10896600" cy="2705100"/>
          </a:xfrm>
          <a:prstGeom prst="rect">
            <a:avLst/>
          </a:prstGeom>
        </p:spPr>
      </p:pic>
    </p:spTree>
    <p:extLst>
      <p:ext uri="{BB962C8B-B14F-4D97-AF65-F5344CB8AC3E}">
        <p14:creationId xmlns:p14="http://schemas.microsoft.com/office/powerpoint/2010/main" val="4740433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26535</TotalTime>
  <Words>1161</Words>
  <Application>Microsoft Macintosh PowerPoint</Application>
  <PresentationFormat>Custom</PresentationFormat>
  <Paragraphs>73</Paragraphs>
  <Slides>2</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Calibri</vt:lpstr>
      <vt:lpstr>Times New Roman</vt:lpstr>
      <vt:lpstr>Arial</vt:lpstr>
      <vt:lpstr>Office Theme</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Melissa Polonenko</dc:creator>
  <cp:lastModifiedBy>Arushri Swarup</cp:lastModifiedBy>
  <cp:revision>228</cp:revision>
  <dcterms:created xsi:type="dcterms:W3CDTF">2017-07-04T18:03:02Z</dcterms:created>
  <dcterms:modified xsi:type="dcterms:W3CDTF">2017-12-01T05:59:39Z</dcterms:modified>
</cp:coreProperties>
</file>

<file path=docProps/thumbnail.jpeg>
</file>